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5143500" cx="9144000"/>
  <p:notesSz cx="6858000" cy="9144000"/>
  <p:embeddedFontLst>
    <p:embeddedFont>
      <p:font typeface="PT Sans Narrow"/>
      <p:regular r:id="rId78"/>
      <p:bold r:id="rId79"/>
    </p:embeddedFont>
    <p:embeddedFont>
      <p:font typeface="Open Sans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3" Type="http://schemas.openxmlformats.org/officeDocument/2006/relationships/font" Target="fonts/OpenSans-bold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OpenSans-regular.fntdata"/><Relationship Id="rId82" Type="http://schemas.openxmlformats.org/officeDocument/2006/relationships/font" Target="fonts/OpenSans-italic.fntdata"/><Relationship Id="rId81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PTSansNarrow-bold.fntdata"/><Relationship Id="rId34" Type="http://schemas.openxmlformats.org/officeDocument/2006/relationships/slide" Target="slides/slide28.xml"/><Relationship Id="rId78" Type="http://schemas.openxmlformats.org/officeDocument/2006/relationships/font" Target="fonts/PTSansNarrow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5edf076ab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65edf076a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5edf076ab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65edf076ab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f7e91d450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bf7e91d450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65edf076ab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65edf076ab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是續寫 不是generate conti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5f1963f2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65f1963f2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eca92d16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beca92d16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beca92d16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beca92d16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730239c14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c730239c14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730239c14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c730239c14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c730239c14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c730239c14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730239c14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c730239c14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5edf076ab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5edf076ab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c730239c14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c730239c14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c730239c14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c730239c14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730239c14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c730239c14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c730239c14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c730239c14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730239c14_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c730239c14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c730239c14_2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c730239c14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c74db39268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c74db39268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c74db39268_6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c74db39268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c74db39268_6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c74db39268_6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c74db39268_6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c74db39268_6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5f1963f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5f1963f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c74db39268_6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c74db39268_6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c74db39268_6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c74db39268_6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c93cb6c5c7_3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c93cb6c5c7_3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c74db39268_6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c74db39268_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c74db39268_6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c74db39268_6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b0dac5b42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b0dac5b42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bf7e91d450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bf7e91d450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65edf076ab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65edf076ab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bf7e91d45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bf7e91d45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bf7e91d45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bf7e91d45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623f2086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623f2086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b0dac5b42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b0dac5b42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bf7e91d45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bf7e91d45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bf7e91d450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bf7e91d450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bf7e91d450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bf7e91d45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bf7e91d45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bf7e91d45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bf7e91d450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bf7e91d450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bf7e91d450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bf7e91d450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bf7e91d450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bf7e91d450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bf7e91d450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bf7e91d450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bf7e91d450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bf7e91d450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623f2086c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623f2086c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補上原本FT前 可能的output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bf7e91d450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bf7e91d450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bf7e91d450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bf7e91d450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bf7e91d450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bf7e91d450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c66fb99604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c66fb99604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65edf076ab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65edf076ab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65edf076ab_2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65edf076ab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c69dbff15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c69dbff15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c69dbff15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c69dbff15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c7ae0effc3_6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c7ae0effc3_6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c69dbff15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c69dbff15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623f2086c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623f2086c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c69dbff152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c69dbff152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c69dbff152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c69dbff152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c69dbff152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c69dbff152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c69dbff152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c69dbff152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c69dbff152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c69dbff152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c69dbff152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c69dbff152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65edf076ab_2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65edf076ab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beca92d1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beca92d1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beca92d16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beca92d16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beca92d1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beca92d1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623f2086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6623f2086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c7818b65e8_20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c7818b65e8_20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65edf076a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65edf076a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623f2086c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623f2086c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623f2086c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6623f2086c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不一定是解釋唐詩 只要倒其他資料，就可以變成可以做其他任務的LLM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4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4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9" name="Google Shape;69;p14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70" name="Google Shape;70;p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2" name="Google Shape;72;p14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1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5" name="Google Shape;75;p1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21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" name="Google Shape;107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3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tu-gen-ai-2024-spring-ta@googlegroup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lab.research.google.com/drive/1nB3jwRJVKXSDDNO-pbURrao0N2MpqHl8?usp=sharing&amp;fbclid=IwAR3AeFT3dCW1BED25hPaMJ2AUyZ_N-1vya7Or7LaRKg2uvMeBZdWF7w3yJ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CheeEn-Yu/GenAI-Hw5" TargetMode="External"/><Relationship Id="rId4" Type="http://schemas.openxmlformats.org/officeDocument/2006/relationships/hyperlink" Target="https://github.com/chinese-poetry/chinese-poetry/tree/master/%E5%85%A8%E5%94%90%E8%AF%97?fbclid=IwAR2bM14S42T-VtrvMi3wywCqKfYJraBtMl7QVTo0qyPMjX9jj9Vj3JepFBA" TargetMode="External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olab.research.google.com/drive/1nB3jwRJVKXSDDNO-pbURrao0N2MpqHl8?usp=sharing&amp;fbclid=IwAR3AeFT3dCW1BED25hPaMJ2AUyZ_N-1vya7Or7LaRKg2uvMeBZdWF7w3yJs" TargetMode="External"/><Relationship Id="rId4" Type="http://schemas.openxmlformats.org/officeDocument/2006/relationships/hyperlink" Target="https://colab.research.google.com/drive/1G7CFQO10UtkcFPjJtnZq2RkY41XZVidE?usp=sharing" TargetMode="External"/><Relationship Id="rId10" Type="http://schemas.openxmlformats.org/officeDocument/2006/relationships/hyperlink" Target="https://meet.google.com/xdk-temq-thz?fbclid=IwAR21-RQ7x0RVKonsS-qijZyKFBS7un8r9vXa9PEiRy_4RpSM2x0P2liFauU_aem_AXHcGgj5TwPCXwQpx3i-U4eg-yaZjmBtRWWmNUMBn_YmAcCUPl5DEZyfd-bLYaPl13PplkMm1AyXNLkH4gwp9I0W" TargetMode="External"/><Relationship Id="rId9" Type="http://schemas.openxmlformats.org/officeDocument/2006/relationships/hyperlink" Target="https://meet.google.com/wzt-mneb-dcm" TargetMode="External"/><Relationship Id="rId5" Type="http://schemas.openxmlformats.org/officeDocument/2006/relationships/hyperlink" Target="https://colab.research.google.com/drive/1G7CFQO10UtkcFPjJtnZq2RkY41XZVidE?usp=sharing" TargetMode="External"/><Relationship Id="rId6" Type="http://schemas.openxmlformats.org/officeDocument/2006/relationships/hyperlink" Target="https://colab.research.google.com/drive/1OIuGKjmKghIgHtBlsWcGLcFP0pNQRNQE?usp=sharing" TargetMode="External"/><Relationship Id="rId7" Type="http://schemas.openxmlformats.org/officeDocument/2006/relationships/hyperlink" Target="https://github.com/CheeEn-Yu/GenAI-Hw5" TargetMode="External"/><Relationship Id="rId8" Type="http://schemas.openxmlformats.org/officeDocument/2006/relationships/hyperlink" Target="https://dvcbot.net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hyperlink" Target="https://docs.cohere.com/docs/temperature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hyperlink" Target="https://juejin.cn/post/7236558485290631205" TargetMode="External"/><Relationship Id="rId11" Type="http://schemas.openxmlformats.org/officeDocument/2006/relationships/image" Target="../media/image12.png"/><Relationship Id="rId10" Type="http://schemas.openxmlformats.org/officeDocument/2006/relationships/image" Target="../media/image23.png"/><Relationship Id="rId9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juejin.cn/post/7236558485290631205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olab.research.google.com/drive/1nB3jwRJVKXSDDNO-pbURrao0N2MpqHl8?usp=sharing&amp;fbclid=IwAR3AeFT3dCW1BED25hPaMJ2AUyZ_N-1vya7Or7LaRKg2uvMeBZdWF7w3yJ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rive.google.com/file/d/1R7aIyFsIiQec4C5NNwKzXILsl9sc_gCk/view?usp=sharing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13.png"/><Relationship Id="rId6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Relationship Id="rId4" Type="http://schemas.openxmlformats.org/officeDocument/2006/relationships/hyperlink" Target="https://colab.research.google.com/drive/1OIuGKjmKghIgHtBlsWcGLcFP0pNQRNQE?usp=sharing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mailto:ntu-gen-ai-2024-spring-ta@googlegroups.com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arxiv.org/abs/2106.09685" TargetMode="External"/><Relationship Id="rId4" Type="http://schemas.openxmlformats.org/officeDocument/2006/relationships/hyperlink" Target="https://taide.tw/" TargetMode="External"/><Relationship Id="rId5" Type="http://schemas.openxmlformats.org/officeDocument/2006/relationships/hyperlink" Target="https://github.com/mtkresearch/MR-Model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GenAI HW5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LLM Fine-tuning</a:t>
            </a:r>
            <a:endParaRPr/>
          </a:p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2186175" y="2960178"/>
            <a:ext cx="48705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TA: </a:t>
            </a:r>
            <a:r>
              <a:rPr lang="zh-TW" sz="1900">
                <a:solidFill>
                  <a:srgbClr val="161819"/>
                </a:solidFill>
              </a:rPr>
              <a:t>陳光銘 林熙哲 余奇恩</a:t>
            </a:r>
            <a:endParaRPr sz="1900">
              <a:solidFill>
                <a:srgbClr val="161819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1900"/>
            </a:br>
            <a:r>
              <a:rPr lang="zh-TW" sz="1690" u="sng">
                <a:solidFill>
                  <a:schemeClr val="hlink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ntu-gen-ai-2024-spring-ta@googlegroups.com</a:t>
            </a:r>
            <a:endParaRPr sz="244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FF0000"/>
                </a:solidFill>
                <a:highlight>
                  <a:schemeClr val="lt1"/>
                </a:highlight>
              </a:rPr>
              <a:t>Deadline: 2024/</a:t>
            </a:r>
            <a:r>
              <a:rPr lang="zh-TW" sz="1900">
                <a:solidFill>
                  <a:srgbClr val="FF0000"/>
                </a:solidFill>
                <a:highlight>
                  <a:schemeClr val="lt1"/>
                </a:highlight>
              </a:rPr>
              <a:t>04</a:t>
            </a:r>
            <a:r>
              <a:rPr lang="zh-TW" sz="1900">
                <a:solidFill>
                  <a:srgbClr val="FF0000"/>
                </a:solidFill>
                <a:highlight>
                  <a:schemeClr val="lt1"/>
                </a:highlight>
              </a:rPr>
              <a:t>/11 23:59:59 (UTC+8) </a:t>
            </a:r>
            <a:endParaRPr sz="19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Homework</a:t>
            </a:r>
            <a:r>
              <a:rPr lang="zh-TW"/>
              <a:t> - 會寫唐詩的GPT</a:t>
            </a:r>
            <a:endParaRPr/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8" name="Google Shape;238;p34"/>
          <p:cNvSpPr txBox="1"/>
          <p:nvPr/>
        </p:nvSpPr>
        <p:spPr>
          <a:xfrm>
            <a:off x="3513600" y="1954750"/>
            <a:ext cx="2167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u="sng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Sample code link</a:t>
            </a:r>
            <a:endParaRPr sz="19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Overall </a:t>
            </a:r>
            <a:r>
              <a:rPr lang="zh-TW"/>
              <a:t>Workflow</a:t>
            </a:r>
            <a:endParaRPr/>
          </a:p>
        </p:txBody>
      </p:sp>
      <p:cxnSp>
        <p:nvCxnSpPr>
          <p:cNvPr id="244" name="Google Shape;244;p35"/>
          <p:cNvCxnSpPr/>
          <p:nvPr/>
        </p:nvCxnSpPr>
        <p:spPr>
          <a:xfrm flipH="1" rot="10800000">
            <a:off x="2624150" y="1471978"/>
            <a:ext cx="564300" cy="247800"/>
          </a:xfrm>
          <a:prstGeom prst="bentConnector3">
            <a:avLst>
              <a:gd fmla="val 4994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5"/>
          <p:cNvCxnSpPr/>
          <p:nvPr/>
        </p:nvCxnSpPr>
        <p:spPr>
          <a:xfrm>
            <a:off x="2624150" y="1719778"/>
            <a:ext cx="564300" cy="5022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35"/>
          <p:cNvSpPr/>
          <p:nvPr/>
        </p:nvSpPr>
        <p:spPr>
          <a:xfrm>
            <a:off x="3188455" y="1327825"/>
            <a:ext cx="2887500" cy="2544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Taide-7B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35"/>
          <p:cNvSpPr/>
          <p:nvPr/>
        </p:nvSpPr>
        <p:spPr>
          <a:xfrm>
            <a:off x="3188455" y="2111725"/>
            <a:ext cx="2887500" cy="2544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Any other models you can run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8" name="Google Shape;248;p35"/>
          <p:cNvCxnSpPr/>
          <p:nvPr/>
        </p:nvCxnSpPr>
        <p:spPr>
          <a:xfrm rot="10800000">
            <a:off x="6075947" y="1471975"/>
            <a:ext cx="407700" cy="374700"/>
          </a:xfrm>
          <a:prstGeom prst="bentConnector3">
            <a:avLst>
              <a:gd fmla="val 5001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35"/>
          <p:cNvSpPr/>
          <p:nvPr/>
        </p:nvSpPr>
        <p:spPr>
          <a:xfrm>
            <a:off x="6483651" y="1719775"/>
            <a:ext cx="2187000" cy="254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Fine-tuned model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106" y="3439321"/>
            <a:ext cx="724551" cy="61044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5"/>
          <p:cNvSpPr/>
          <p:nvPr/>
        </p:nvSpPr>
        <p:spPr>
          <a:xfrm>
            <a:off x="1188496" y="3282896"/>
            <a:ext cx="130200" cy="156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35"/>
          <p:cNvSpPr/>
          <p:nvPr/>
        </p:nvSpPr>
        <p:spPr>
          <a:xfrm>
            <a:off x="1188496" y="4059292"/>
            <a:ext cx="130200" cy="156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35"/>
          <p:cNvSpPr/>
          <p:nvPr/>
        </p:nvSpPr>
        <p:spPr>
          <a:xfrm>
            <a:off x="69950" y="4225432"/>
            <a:ext cx="2554200" cy="348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3. Evaluate your Poems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35"/>
          <p:cNvSpPr/>
          <p:nvPr/>
        </p:nvSpPr>
        <p:spPr>
          <a:xfrm>
            <a:off x="3128243" y="3282908"/>
            <a:ext cx="2887500" cy="721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use generative AI as a TA to evaluate your poems automatically.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5" name="Google Shape;255;p35"/>
          <p:cNvCxnSpPr>
            <a:stCxn id="253" idx="3"/>
            <a:endCxn id="254" idx="1"/>
          </p:cNvCxnSpPr>
          <p:nvPr/>
        </p:nvCxnSpPr>
        <p:spPr>
          <a:xfrm flipH="1" rot="10800000">
            <a:off x="2624150" y="3643582"/>
            <a:ext cx="504000" cy="7563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5"/>
          <p:cNvSpPr/>
          <p:nvPr/>
        </p:nvSpPr>
        <p:spPr>
          <a:xfrm>
            <a:off x="6427646" y="2820608"/>
            <a:ext cx="2639400" cy="1646100"/>
          </a:xfrm>
          <a:prstGeom prst="rect">
            <a:avLst/>
          </a:prstGeom>
          <a:solidFill>
            <a:srgbClr val="F8F8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7" name="Google Shape;257;p35"/>
          <p:cNvCxnSpPr/>
          <p:nvPr/>
        </p:nvCxnSpPr>
        <p:spPr>
          <a:xfrm>
            <a:off x="6015749" y="3491435"/>
            <a:ext cx="4119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5"/>
          <p:cNvSpPr txBox="1"/>
          <p:nvPr/>
        </p:nvSpPr>
        <p:spPr>
          <a:xfrm>
            <a:off x="6427646" y="3660980"/>
            <a:ext cx="26394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Generative AI TA [批改助教] Info :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1. Platform: MediaTek DaVinci 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Model: GPT-4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35"/>
          <p:cNvSpPr/>
          <p:nvPr/>
        </p:nvSpPr>
        <p:spPr>
          <a:xfrm>
            <a:off x="7302310" y="2893569"/>
            <a:ext cx="890100" cy="7500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7051" y="3032811"/>
            <a:ext cx="505432" cy="47153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/>
          <p:nvPr/>
        </p:nvSpPr>
        <p:spPr>
          <a:xfrm>
            <a:off x="7720762" y="3099185"/>
            <a:ext cx="4308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AI</a:t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35"/>
          <p:cNvSpPr/>
          <p:nvPr/>
        </p:nvSpPr>
        <p:spPr>
          <a:xfrm>
            <a:off x="100100" y="1432275"/>
            <a:ext cx="2493900" cy="487500"/>
          </a:xfrm>
          <a:prstGeom prst="rect">
            <a:avLst/>
          </a:prstGeom>
          <a:solidFill>
            <a:srgbClr val="FCE5CD"/>
          </a:solidFill>
          <a:ln cap="flat" cmpd="sng" w="38100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1. Fine-tune the model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35"/>
          <p:cNvSpPr/>
          <p:nvPr/>
        </p:nvSpPr>
        <p:spPr>
          <a:xfrm>
            <a:off x="100100" y="2768800"/>
            <a:ext cx="2493900" cy="487500"/>
          </a:xfrm>
          <a:prstGeom prst="rect">
            <a:avLst/>
          </a:prstGeom>
          <a:solidFill>
            <a:srgbClr val="FCE5CD"/>
          </a:solidFill>
          <a:ln cap="flat" cmpd="sng" w="38100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2. Generate Poems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5" name="Google Shape;265;p35"/>
          <p:cNvSpPr/>
          <p:nvPr/>
        </p:nvSpPr>
        <p:spPr>
          <a:xfrm>
            <a:off x="1207275" y="2078346"/>
            <a:ext cx="130200" cy="610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TODOs</a:t>
            </a:r>
            <a:endParaRPr/>
          </a:p>
        </p:txBody>
      </p:sp>
      <p:sp>
        <p:nvSpPr>
          <p:cNvPr id="271" name="Google Shape;271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Decide the number of training data to fine-tune your own LLＭ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Tuning decoding parameters to generate 15 Tang poems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Submit your generated poems to GenAI Homework5 Assistant </a:t>
            </a:r>
            <a:endParaRPr/>
          </a:p>
        </p:txBody>
      </p:sp>
      <p:sp>
        <p:nvSpPr>
          <p:cNvPr id="272" name="Google Shape;27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 and Dataset</a:t>
            </a:r>
            <a:endParaRPr/>
          </a:p>
        </p:txBody>
      </p:sp>
      <p:sp>
        <p:nvSpPr>
          <p:cNvPr id="278" name="Google Shape;278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 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Tang poem dataset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Model 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In the sample code, we use Taide-7B. (</a:t>
            </a:r>
            <a:r>
              <a:rPr b="1" lang="zh-TW"/>
              <a:t>Taide model will be released in mid-April. Please do not share this model with anyone outside of this class before that date.</a:t>
            </a:r>
            <a:r>
              <a:rPr lang="zh-TW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Feel free to select another large language model for fine-tuning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Data example:</a:t>
            </a:r>
            <a:endParaRPr/>
          </a:p>
        </p:txBody>
      </p:sp>
      <p:sp>
        <p:nvSpPr>
          <p:cNvPr id="279" name="Google Shape;279;p37"/>
          <p:cNvSpPr txBox="1"/>
          <p:nvPr/>
        </p:nvSpPr>
        <p:spPr>
          <a:xfrm>
            <a:off x="7265925" y="4569025"/>
            <a:ext cx="26247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ref: </a:t>
            </a:r>
            <a:r>
              <a:rPr lang="zh-TW" sz="1100" u="sng">
                <a:solidFill>
                  <a:schemeClr val="hlink"/>
                </a:solidFill>
                <a:hlinkClick r:id="rId4"/>
              </a:rPr>
              <a:t>chinese-poetry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9300" y="3721875"/>
            <a:ext cx="5690400" cy="94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N</a:t>
            </a:r>
            <a:r>
              <a:rPr lang="zh-TW"/>
              <a:t>umber of Training Data</a:t>
            </a:r>
            <a:endParaRPr/>
          </a:p>
        </p:txBody>
      </p:sp>
      <p:sp>
        <p:nvSpPr>
          <p:cNvPr id="287" name="Google Shape;287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 the sample code, we set 1040 data to fine tune LLM.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Try a larger number to achieve better performance (but also training longer)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There are total 5000 Tang poems.</a:t>
            </a:r>
            <a:endParaRPr/>
          </a:p>
        </p:txBody>
      </p:sp>
      <p:sp>
        <p:nvSpPr>
          <p:cNvPr id="288" name="Google Shape;28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275" y="2768788"/>
            <a:ext cx="368617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8"/>
          <p:cNvSpPr/>
          <p:nvPr/>
        </p:nvSpPr>
        <p:spPr>
          <a:xfrm>
            <a:off x="5334500" y="3819875"/>
            <a:ext cx="2038800" cy="306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Generate 15 poems from test set</a:t>
            </a:r>
            <a:endParaRPr/>
          </a:p>
        </p:txBody>
      </p:sp>
      <p:sp>
        <p:nvSpPr>
          <p:cNvPr id="296" name="Google Shape;296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After running the last block of sample code, you would get a result.txt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Copy the generated poem and submit to Davinci assistant.</a:t>
            </a:r>
            <a:endParaRPr/>
          </a:p>
        </p:txBody>
      </p:sp>
      <p:sp>
        <p:nvSpPr>
          <p:cNvPr id="297" name="Google Shape;29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98" name="Google Shape;2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13044"/>
            <a:ext cx="9143999" cy="1475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Changing the Generation Behavior: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Decoding Parameters</a:t>
            </a:r>
            <a:endParaRPr/>
          </a:p>
        </p:txBody>
      </p:sp>
      <p:sp>
        <p:nvSpPr>
          <p:cNvPr id="304" name="Google Shape;30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Generation from Language Models is Sampling</a:t>
            </a:r>
            <a:endParaRPr/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311700" y="1266325"/>
            <a:ext cx="4942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When generating from a language model, we </a:t>
            </a:r>
            <a:r>
              <a:rPr b="1" lang="zh-TW"/>
              <a:t>sample a </a:t>
            </a:r>
            <a:r>
              <a:rPr b="1" i="1" lang="zh-TW"/>
              <a:t>token</a:t>
            </a:r>
            <a:r>
              <a:rPr b="1" lang="zh-TW"/>
              <a:t> from the next-token distribution</a:t>
            </a:r>
            <a:r>
              <a:rPr lang="zh-TW"/>
              <a:t> to determine what the next token is</a:t>
            </a:r>
            <a:endParaRPr/>
          </a:p>
        </p:txBody>
      </p:sp>
      <p:grpSp>
        <p:nvGrpSpPr>
          <p:cNvPr id="311" name="Google Shape;311;p41"/>
          <p:cNvGrpSpPr/>
          <p:nvPr/>
        </p:nvGrpSpPr>
        <p:grpSpPr>
          <a:xfrm>
            <a:off x="5857925" y="2571738"/>
            <a:ext cx="1957500" cy="2388975"/>
            <a:chOff x="5173075" y="2607750"/>
            <a:chExt cx="1957500" cy="2388975"/>
          </a:xfrm>
        </p:grpSpPr>
        <p:cxnSp>
          <p:nvCxnSpPr>
            <p:cNvPr id="312" name="Google Shape;312;p41"/>
            <p:cNvCxnSpPr/>
            <p:nvPr/>
          </p:nvCxnSpPr>
          <p:spPr>
            <a:xfrm rot="10800000">
              <a:off x="6146875" y="2607750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3" name="Google Shape;313;p41"/>
            <p:cNvSpPr/>
            <p:nvPr/>
          </p:nvSpPr>
          <p:spPr>
            <a:xfrm>
              <a:off x="5173075" y="3023000"/>
              <a:ext cx="1957500" cy="11439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14" name="Google Shape;314;p41"/>
            <p:cNvCxnSpPr/>
            <p:nvPr/>
          </p:nvCxnSpPr>
          <p:spPr>
            <a:xfrm rot="10800000">
              <a:off x="6150175" y="4220475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5" name="Google Shape;315;p41"/>
            <p:cNvSpPr txBox="1"/>
            <p:nvPr/>
          </p:nvSpPr>
          <p:spPr>
            <a:xfrm>
              <a:off x="51730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</p:grpSp>
      <p:grpSp>
        <p:nvGrpSpPr>
          <p:cNvPr id="316" name="Google Shape;316;p41"/>
          <p:cNvGrpSpPr/>
          <p:nvPr/>
        </p:nvGrpSpPr>
        <p:grpSpPr>
          <a:xfrm>
            <a:off x="5800325" y="1383550"/>
            <a:ext cx="2072700" cy="844350"/>
            <a:chOff x="5800325" y="1612150"/>
            <a:chExt cx="2072700" cy="844350"/>
          </a:xfrm>
        </p:grpSpPr>
        <p:sp>
          <p:nvSpPr>
            <p:cNvPr id="317" name="Google Shape;317;p41"/>
            <p:cNvSpPr/>
            <p:nvPr/>
          </p:nvSpPr>
          <p:spPr>
            <a:xfrm>
              <a:off x="5800325" y="2425900"/>
              <a:ext cx="2072700" cy="30600"/>
            </a:xfrm>
            <a:prstGeom prst="rect">
              <a:avLst/>
            </a:prstGeom>
            <a:solidFill>
              <a:srgbClr val="16181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5957675" y="1856800"/>
              <a:ext cx="168300" cy="569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6371075" y="2126500"/>
              <a:ext cx="1683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6784500" y="2257000"/>
              <a:ext cx="168300" cy="168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7197900" y="1612150"/>
              <a:ext cx="168300" cy="813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7611300" y="2049725"/>
              <a:ext cx="168300" cy="376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23" name="Google Shape;323;p41"/>
          <p:cNvSpPr txBox="1"/>
          <p:nvPr/>
        </p:nvSpPr>
        <p:spPr>
          <a:xfrm>
            <a:off x="58765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41"/>
          <p:cNvSpPr txBox="1"/>
          <p:nvPr/>
        </p:nvSpPr>
        <p:spPr>
          <a:xfrm>
            <a:off x="62285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41"/>
          <p:cNvSpPr txBox="1"/>
          <p:nvPr/>
        </p:nvSpPr>
        <p:spPr>
          <a:xfrm>
            <a:off x="66773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水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41"/>
          <p:cNvSpPr txBox="1"/>
          <p:nvPr/>
        </p:nvSpPr>
        <p:spPr>
          <a:xfrm>
            <a:off x="7067700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41"/>
          <p:cNvSpPr txBox="1"/>
          <p:nvPr/>
        </p:nvSpPr>
        <p:spPr>
          <a:xfrm>
            <a:off x="74781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Generation from Language Models is Sampling</a:t>
            </a:r>
            <a:endParaRPr/>
          </a:p>
        </p:txBody>
      </p:sp>
      <p:sp>
        <p:nvSpPr>
          <p:cNvPr id="334" name="Google Shape;334;p42"/>
          <p:cNvSpPr txBox="1"/>
          <p:nvPr>
            <p:ph idx="1" type="body"/>
          </p:nvPr>
        </p:nvSpPr>
        <p:spPr>
          <a:xfrm>
            <a:off x="311700" y="1266325"/>
            <a:ext cx="5212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By changing how we sample from this distribution, we can change how the language model generates the next token</a:t>
            </a:r>
            <a:endParaRPr/>
          </a:p>
        </p:txBody>
      </p:sp>
      <p:grpSp>
        <p:nvGrpSpPr>
          <p:cNvPr id="335" name="Google Shape;335;p42"/>
          <p:cNvGrpSpPr/>
          <p:nvPr/>
        </p:nvGrpSpPr>
        <p:grpSpPr>
          <a:xfrm>
            <a:off x="5857925" y="2571738"/>
            <a:ext cx="1957500" cy="2388975"/>
            <a:chOff x="5173075" y="2607750"/>
            <a:chExt cx="1957500" cy="2388975"/>
          </a:xfrm>
        </p:grpSpPr>
        <p:cxnSp>
          <p:nvCxnSpPr>
            <p:cNvPr id="336" name="Google Shape;336;p42"/>
            <p:cNvCxnSpPr/>
            <p:nvPr/>
          </p:nvCxnSpPr>
          <p:spPr>
            <a:xfrm rot="10800000">
              <a:off x="6146875" y="2607750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7" name="Google Shape;337;p42"/>
            <p:cNvSpPr/>
            <p:nvPr/>
          </p:nvSpPr>
          <p:spPr>
            <a:xfrm>
              <a:off x="5173075" y="3023000"/>
              <a:ext cx="1957500" cy="11439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38" name="Google Shape;338;p42"/>
            <p:cNvCxnSpPr/>
            <p:nvPr/>
          </p:nvCxnSpPr>
          <p:spPr>
            <a:xfrm rot="10800000">
              <a:off x="6150175" y="4220475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9" name="Google Shape;339;p42"/>
            <p:cNvSpPr txBox="1"/>
            <p:nvPr/>
          </p:nvSpPr>
          <p:spPr>
            <a:xfrm>
              <a:off x="51730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</p:grpSp>
      <p:grpSp>
        <p:nvGrpSpPr>
          <p:cNvPr id="340" name="Google Shape;340;p42"/>
          <p:cNvGrpSpPr/>
          <p:nvPr/>
        </p:nvGrpSpPr>
        <p:grpSpPr>
          <a:xfrm>
            <a:off x="5800325" y="1383550"/>
            <a:ext cx="2072700" cy="844350"/>
            <a:chOff x="5800325" y="1612150"/>
            <a:chExt cx="2072700" cy="844350"/>
          </a:xfrm>
        </p:grpSpPr>
        <p:sp>
          <p:nvSpPr>
            <p:cNvPr id="341" name="Google Shape;341;p42"/>
            <p:cNvSpPr/>
            <p:nvPr/>
          </p:nvSpPr>
          <p:spPr>
            <a:xfrm>
              <a:off x="5800325" y="2425900"/>
              <a:ext cx="2072700" cy="30600"/>
            </a:xfrm>
            <a:prstGeom prst="rect">
              <a:avLst/>
            </a:prstGeom>
            <a:solidFill>
              <a:srgbClr val="16181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5957675" y="1856800"/>
              <a:ext cx="168300" cy="569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6371075" y="2126500"/>
              <a:ext cx="1683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4" name="Google Shape;344;p42"/>
            <p:cNvSpPr/>
            <p:nvPr/>
          </p:nvSpPr>
          <p:spPr>
            <a:xfrm>
              <a:off x="6784500" y="2257000"/>
              <a:ext cx="168300" cy="168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5" name="Google Shape;345;p42"/>
            <p:cNvSpPr/>
            <p:nvPr/>
          </p:nvSpPr>
          <p:spPr>
            <a:xfrm>
              <a:off x="7197900" y="1612150"/>
              <a:ext cx="168300" cy="813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7611300" y="2049725"/>
              <a:ext cx="168300" cy="376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47" name="Google Shape;347;p42"/>
          <p:cNvSpPr txBox="1"/>
          <p:nvPr/>
        </p:nvSpPr>
        <p:spPr>
          <a:xfrm>
            <a:off x="58765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42"/>
          <p:cNvSpPr txBox="1"/>
          <p:nvPr/>
        </p:nvSpPr>
        <p:spPr>
          <a:xfrm>
            <a:off x="62285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9" name="Google Shape;349;p42"/>
          <p:cNvSpPr txBox="1"/>
          <p:nvPr/>
        </p:nvSpPr>
        <p:spPr>
          <a:xfrm>
            <a:off x="66773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水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42"/>
          <p:cNvSpPr txBox="1"/>
          <p:nvPr/>
        </p:nvSpPr>
        <p:spPr>
          <a:xfrm>
            <a:off x="7067700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" name="Google Shape;351;p42"/>
          <p:cNvSpPr txBox="1"/>
          <p:nvPr/>
        </p:nvSpPr>
        <p:spPr>
          <a:xfrm>
            <a:off x="74781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Commonly Used Parameters</a:t>
            </a:r>
            <a:endParaRPr/>
          </a:p>
        </p:txBody>
      </p:sp>
      <p:sp>
        <p:nvSpPr>
          <p:cNvPr id="358" name="Google Shape;358;p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When using LLM for generation, there are some hyperparameters: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temperature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Top-k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Top-p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max_length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can adjust these hyperparameters to control the behaviors of LLM. </a:t>
            </a:r>
            <a:br>
              <a:rPr lang="zh-TW"/>
            </a:br>
            <a:r>
              <a:rPr lang="zh-TW"/>
              <a:t>e.g., longer vs. shorter; diverse vs. static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Task Overview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TODOs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Decoding Parameter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Submission and Grading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Reference and Appendix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2" name="Google Shape;132;p26"/>
          <p:cNvSpPr txBox="1"/>
          <p:nvPr/>
        </p:nvSpPr>
        <p:spPr>
          <a:xfrm>
            <a:off x="5232750" y="445025"/>
            <a:ext cx="29592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Link</a:t>
            </a:r>
            <a:endParaRPr b="1" sz="3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6"/>
          <p:cNvSpPr txBox="1"/>
          <p:nvPr/>
        </p:nvSpPr>
        <p:spPr>
          <a:xfrm>
            <a:off x="5212350" y="1038425"/>
            <a:ext cx="3000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Sample code link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Sample code link</a:t>
            </a:r>
            <a:r>
              <a:rPr lang="zh-TW" sz="1800" u="sng">
                <a:solidFill>
                  <a:schemeClr val="hlink"/>
                </a:solidFill>
                <a:hlinkClick r:id="rId5"/>
              </a:rPr>
              <a:t> (breeze)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linkClick r:id="rId6"/>
              </a:rPr>
              <a:t>Score parsing program link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Tang poem dataset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MediaTek DaVinci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TA Hour meet: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zh-TW" sz="1200" u="sng">
                <a:solidFill>
                  <a:schemeClr val="hlink"/>
                </a:solidFill>
                <a:highlight>
                  <a:srgbClr val="FFFFFF"/>
                </a:highlight>
                <a:hlinkClick r:id="rId9"/>
              </a:rPr>
              <a:t>https://meet.google.com/wzt-mneb-dcm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zh-TW" sz="1200" u="sng">
                <a:solidFill>
                  <a:schemeClr val="hlink"/>
                </a:solidFill>
                <a:highlight>
                  <a:srgbClr val="FFFFFF"/>
                </a:highlight>
                <a:hlinkClick r:id="rId10"/>
              </a:rPr>
              <a:t>https://meet.google.com/xdk-temq-thz</a:t>
            </a:r>
            <a:endParaRPr sz="1800"/>
          </a:p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Temperature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Related to the diversity of the output, </a:t>
            </a:r>
            <a:r>
              <a:rPr b="1" lang="zh-TW"/>
              <a:t>0.0 ≤ temperature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Higher temperature for better diversity</a:t>
            </a:r>
            <a:endParaRPr/>
          </a:p>
        </p:txBody>
      </p:sp>
      <p:sp>
        <p:nvSpPr>
          <p:cNvPr id="366" name="Google Shape;36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67" name="Google Shape;3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750" y="2120725"/>
            <a:ext cx="5605550" cy="290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4"/>
          <p:cNvSpPr txBox="1"/>
          <p:nvPr/>
        </p:nvSpPr>
        <p:spPr>
          <a:xfrm>
            <a:off x="8183450" y="4682925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Ref.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2571750" y="291420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2402675" y="321335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Google Shape;371;p44"/>
          <p:cNvSpPr txBox="1"/>
          <p:nvPr/>
        </p:nvSpPr>
        <p:spPr>
          <a:xfrm>
            <a:off x="2310475" y="35334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Google Shape;372;p44"/>
          <p:cNvSpPr txBox="1"/>
          <p:nvPr/>
        </p:nvSpPr>
        <p:spPr>
          <a:xfrm>
            <a:off x="2267200" y="382562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Google Shape;373;p44"/>
          <p:cNvSpPr txBox="1"/>
          <p:nvPr/>
        </p:nvSpPr>
        <p:spPr>
          <a:xfrm>
            <a:off x="4545375" y="291420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44"/>
          <p:cNvSpPr txBox="1"/>
          <p:nvPr/>
        </p:nvSpPr>
        <p:spPr>
          <a:xfrm>
            <a:off x="4490875" y="321335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4400850" y="35334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44"/>
          <p:cNvSpPr txBox="1"/>
          <p:nvPr/>
        </p:nvSpPr>
        <p:spPr>
          <a:xfrm>
            <a:off x="4341425" y="382562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7" name="Google Shape;377;p44"/>
          <p:cNvSpPr txBox="1"/>
          <p:nvPr/>
        </p:nvSpPr>
        <p:spPr>
          <a:xfrm>
            <a:off x="6309225" y="291420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" name="Google Shape;378;p44"/>
          <p:cNvSpPr txBox="1"/>
          <p:nvPr/>
        </p:nvSpPr>
        <p:spPr>
          <a:xfrm>
            <a:off x="6309225" y="321335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44"/>
          <p:cNvSpPr txBox="1"/>
          <p:nvPr/>
        </p:nvSpPr>
        <p:spPr>
          <a:xfrm>
            <a:off x="6309225" y="35334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44"/>
          <p:cNvSpPr txBox="1"/>
          <p:nvPr/>
        </p:nvSpPr>
        <p:spPr>
          <a:xfrm>
            <a:off x="6309225" y="382562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44"/>
          <p:cNvSpPr txBox="1"/>
          <p:nvPr/>
        </p:nvSpPr>
        <p:spPr>
          <a:xfrm>
            <a:off x="3912175" y="2120725"/>
            <a:ext cx="24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Temperature Value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highlight>
                  <a:schemeClr val="lt1"/>
                </a:highlight>
              </a:rPr>
              <a:t>Number of selec</a:t>
            </a:r>
            <a:r>
              <a:rPr lang="zh-TW">
                <a:highlight>
                  <a:schemeClr val="lt1"/>
                </a:highlight>
              </a:rPr>
              <a:t>tion</a:t>
            </a:r>
            <a:r>
              <a:rPr lang="zh-TW">
                <a:highlight>
                  <a:schemeClr val="lt1"/>
                </a:highlight>
              </a:rPr>
              <a:t> when LLM makes decision for each word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87" name="Google Shape;387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Top-K</a:t>
            </a:r>
            <a:endParaRPr/>
          </a:p>
        </p:txBody>
      </p:sp>
      <p:pic>
        <p:nvPicPr>
          <p:cNvPr id="388" name="Google Shape;388;p45"/>
          <p:cNvPicPr preferRelativeResize="0"/>
          <p:nvPr/>
        </p:nvPicPr>
        <p:blipFill rotWithShape="1">
          <a:blip r:embed="rId3">
            <a:alphaModFix/>
          </a:blip>
          <a:srcRect b="1084" l="0" r="0" t="11426"/>
          <a:stretch/>
        </p:blipFill>
        <p:spPr>
          <a:xfrm>
            <a:off x="1538725" y="1696498"/>
            <a:ext cx="5944100" cy="333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0" name="Google Shape;390;p45"/>
          <p:cNvSpPr txBox="1"/>
          <p:nvPr/>
        </p:nvSpPr>
        <p:spPr>
          <a:xfrm>
            <a:off x="8214300" y="4690675"/>
            <a:ext cx="61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Ref.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45"/>
          <p:cNvSpPr/>
          <p:nvPr/>
        </p:nvSpPr>
        <p:spPr>
          <a:xfrm>
            <a:off x="3582075" y="2388050"/>
            <a:ext cx="382800" cy="192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45"/>
          <p:cNvSpPr txBox="1"/>
          <p:nvPr/>
        </p:nvSpPr>
        <p:spPr>
          <a:xfrm>
            <a:off x="2669625" y="3960925"/>
            <a:ext cx="6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K=1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45"/>
          <p:cNvSpPr txBox="1"/>
          <p:nvPr/>
        </p:nvSpPr>
        <p:spPr>
          <a:xfrm>
            <a:off x="6789425" y="3960925"/>
            <a:ext cx="6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K=3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45"/>
          <p:cNvSpPr txBox="1"/>
          <p:nvPr/>
        </p:nvSpPr>
        <p:spPr>
          <a:xfrm>
            <a:off x="4917200" y="4002200"/>
            <a:ext cx="6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K=2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45"/>
          <p:cNvSpPr txBox="1"/>
          <p:nvPr/>
        </p:nvSpPr>
        <p:spPr>
          <a:xfrm>
            <a:off x="3969600" y="1696500"/>
            <a:ext cx="15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Top-K Value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p45"/>
          <p:cNvSpPr txBox="1"/>
          <p:nvPr/>
        </p:nvSpPr>
        <p:spPr>
          <a:xfrm>
            <a:off x="2158100" y="26463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45"/>
          <p:cNvSpPr txBox="1"/>
          <p:nvPr/>
        </p:nvSpPr>
        <p:spPr>
          <a:xfrm>
            <a:off x="1962400" y="300745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45"/>
          <p:cNvSpPr txBox="1"/>
          <p:nvPr/>
        </p:nvSpPr>
        <p:spPr>
          <a:xfrm>
            <a:off x="1933100" y="334075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" name="Google Shape;399;p45"/>
          <p:cNvSpPr txBox="1"/>
          <p:nvPr/>
        </p:nvSpPr>
        <p:spPr>
          <a:xfrm>
            <a:off x="1889825" y="363290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0" name="Google Shape;400;p45"/>
          <p:cNvSpPr txBox="1"/>
          <p:nvPr/>
        </p:nvSpPr>
        <p:spPr>
          <a:xfrm>
            <a:off x="4339625" y="265810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" name="Google Shape;401;p45"/>
          <p:cNvSpPr txBox="1"/>
          <p:nvPr/>
        </p:nvSpPr>
        <p:spPr>
          <a:xfrm>
            <a:off x="4279775" y="3007438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45"/>
          <p:cNvSpPr txBox="1"/>
          <p:nvPr/>
        </p:nvSpPr>
        <p:spPr>
          <a:xfrm>
            <a:off x="4189750" y="3327563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45"/>
          <p:cNvSpPr txBox="1"/>
          <p:nvPr/>
        </p:nvSpPr>
        <p:spPr>
          <a:xfrm>
            <a:off x="4130325" y="3619713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45"/>
          <p:cNvSpPr txBox="1"/>
          <p:nvPr/>
        </p:nvSpPr>
        <p:spPr>
          <a:xfrm>
            <a:off x="6218375" y="26463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45"/>
          <p:cNvSpPr txBox="1"/>
          <p:nvPr/>
        </p:nvSpPr>
        <p:spPr>
          <a:xfrm>
            <a:off x="6218375" y="300745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45"/>
          <p:cNvSpPr txBox="1"/>
          <p:nvPr/>
        </p:nvSpPr>
        <p:spPr>
          <a:xfrm>
            <a:off x="6218375" y="33275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Google Shape;407;p45"/>
          <p:cNvSpPr txBox="1"/>
          <p:nvPr/>
        </p:nvSpPr>
        <p:spPr>
          <a:xfrm>
            <a:off x="6218375" y="361972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45"/>
          <p:cNvSpPr txBox="1"/>
          <p:nvPr/>
        </p:nvSpPr>
        <p:spPr>
          <a:xfrm>
            <a:off x="7031075" y="3007450"/>
            <a:ext cx="402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Top-K is a positive integer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9" name="Google Shape;40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4125" y="2419963"/>
            <a:ext cx="1213312" cy="167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2875" y="2419963"/>
            <a:ext cx="1213312" cy="167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4550" y="3071302"/>
            <a:ext cx="419125" cy="3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5"/>
          <p:cNvSpPr txBox="1"/>
          <p:nvPr/>
        </p:nvSpPr>
        <p:spPr>
          <a:xfrm>
            <a:off x="4004550" y="30393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3" name="Google Shape;41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1425" y="3071302"/>
            <a:ext cx="419125" cy="3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5"/>
          <p:cNvSpPr txBox="1"/>
          <p:nvPr/>
        </p:nvSpPr>
        <p:spPr>
          <a:xfrm>
            <a:off x="5903100" y="30393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5" name="Google Shape;415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52400"/>
            <a:ext cx="6900" cy="18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0325" y="3054675"/>
            <a:ext cx="141025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66338" y="3035925"/>
            <a:ext cx="449296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1426" y="3408675"/>
            <a:ext cx="297500" cy="3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66350" y="3416849"/>
            <a:ext cx="141025" cy="28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64700" y="3394875"/>
            <a:ext cx="419100" cy="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64700" y="3696875"/>
            <a:ext cx="419100" cy="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5"/>
          <p:cNvSpPr txBox="1"/>
          <p:nvPr/>
        </p:nvSpPr>
        <p:spPr>
          <a:xfrm>
            <a:off x="5859025" y="337675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Top-P</a:t>
            </a:r>
            <a:endParaRPr/>
          </a:p>
        </p:txBody>
      </p:sp>
      <p:sp>
        <p:nvSpPr>
          <p:cNvPr id="428" name="Google Shape;428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0" name="Google Shape;430;p46"/>
          <p:cNvSpPr txBox="1"/>
          <p:nvPr/>
        </p:nvSpPr>
        <p:spPr>
          <a:xfrm>
            <a:off x="8214300" y="4690675"/>
            <a:ext cx="61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Ref.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1" name="Google Shape;43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11061"/>
            <a:ext cx="9143999" cy="361322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6"/>
          <p:cNvSpPr txBox="1"/>
          <p:nvPr/>
        </p:nvSpPr>
        <p:spPr>
          <a:xfrm>
            <a:off x="1417300" y="1791000"/>
            <a:ext cx="1536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 = 0.15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3" name="Google Shape;433;p46"/>
          <p:cNvSpPr txBox="1"/>
          <p:nvPr/>
        </p:nvSpPr>
        <p:spPr>
          <a:xfrm>
            <a:off x="2102200" y="402022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46"/>
          <p:cNvSpPr txBox="1"/>
          <p:nvPr/>
        </p:nvSpPr>
        <p:spPr>
          <a:xfrm>
            <a:off x="5726600" y="4199725"/>
            <a:ext cx="16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0.0 ≤ Top-P ≤ 1.0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5" name="Google Shape;43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325" y="2801075"/>
            <a:ext cx="1152425" cy="5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9250" y="2873200"/>
            <a:ext cx="1199675" cy="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700" y="3710475"/>
            <a:ext cx="1199675" cy="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5950" y="2203050"/>
            <a:ext cx="1782450" cy="3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6"/>
          <p:cNvSpPr txBox="1"/>
          <p:nvPr/>
        </p:nvSpPr>
        <p:spPr>
          <a:xfrm>
            <a:off x="1874300" y="2217013"/>
            <a:ext cx="68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 + 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p46"/>
          <p:cNvSpPr txBox="1"/>
          <p:nvPr/>
        </p:nvSpPr>
        <p:spPr>
          <a:xfrm>
            <a:off x="1259450" y="26908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 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46"/>
          <p:cNvSpPr txBox="1"/>
          <p:nvPr/>
        </p:nvSpPr>
        <p:spPr>
          <a:xfrm>
            <a:off x="1259450" y="312950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46"/>
          <p:cNvSpPr txBox="1"/>
          <p:nvPr/>
        </p:nvSpPr>
        <p:spPr>
          <a:xfrm>
            <a:off x="1259450" y="365092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46"/>
          <p:cNvSpPr txBox="1"/>
          <p:nvPr/>
        </p:nvSpPr>
        <p:spPr>
          <a:xfrm>
            <a:off x="1259450" y="402022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46"/>
          <p:cNvSpPr txBox="1"/>
          <p:nvPr/>
        </p:nvSpPr>
        <p:spPr>
          <a:xfrm>
            <a:off x="5188375" y="28010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46"/>
          <p:cNvSpPr txBox="1"/>
          <p:nvPr/>
        </p:nvSpPr>
        <p:spPr>
          <a:xfrm>
            <a:off x="5188375" y="323300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Max_length</a:t>
            </a:r>
            <a:endParaRPr/>
          </a:p>
        </p:txBody>
      </p:sp>
      <p:sp>
        <p:nvSpPr>
          <p:cNvPr id="451" name="Google Shape;451;p4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max length of the generated token sequence.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If you found that the generated sentence seems truncated, check max_length! </a:t>
            </a:r>
            <a:endParaRPr/>
          </a:p>
        </p:txBody>
      </p:sp>
      <p:pic>
        <p:nvPicPr>
          <p:cNvPr id="452" name="Google Shape;4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00" y="2663300"/>
            <a:ext cx="8936600" cy="22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Tuning decoding parameters (advanced)</a:t>
            </a:r>
            <a:endParaRPr/>
          </a:p>
        </p:txBody>
      </p:sp>
      <p:sp>
        <p:nvSpPr>
          <p:cNvPr id="459" name="Google Shape;459;p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You are encouraged to tune decoding parameters to generate higher quality Tang poems.</a:t>
            </a:r>
            <a:endParaRPr/>
          </a:p>
        </p:txBody>
      </p:sp>
      <p:sp>
        <p:nvSpPr>
          <p:cNvPr id="460" name="Google Shape;46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61" name="Google Shape;4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23880"/>
            <a:ext cx="9144001" cy="133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Homework - 會寫唐詩的GPT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</a:t>
            </a:r>
            <a:endParaRPr/>
          </a:p>
        </p:txBody>
      </p:sp>
      <p:sp>
        <p:nvSpPr>
          <p:cNvPr id="467" name="Google Shape;46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8" name="Google Shape;468;p49"/>
          <p:cNvSpPr txBox="1"/>
          <p:nvPr/>
        </p:nvSpPr>
        <p:spPr>
          <a:xfrm>
            <a:off x="3513600" y="1954750"/>
            <a:ext cx="2167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u="sng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Sample code link</a:t>
            </a:r>
            <a:endParaRPr sz="19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Homework - 會寫唐詩的GPT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Re-run experiment</a:t>
            </a:r>
            <a:endParaRPr/>
          </a:p>
        </p:txBody>
      </p:sp>
      <p:sp>
        <p:nvSpPr>
          <p:cNvPr id="474" name="Google Shape;47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Re-run experiment</a:t>
            </a:r>
            <a:endParaRPr/>
          </a:p>
        </p:txBody>
      </p:sp>
      <p:sp>
        <p:nvSpPr>
          <p:cNvPr id="480" name="Google Shape;480;p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If you are unsatisfied with the results of your experiment, you may want to fine-tune the parameters of your training.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Following the steps to avoid some errors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Step 1. Click </a:t>
            </a:r>
            <a:r>
              <a:rPr b="1" lang="zh-TW"/>
              <a:t>"重新啟動工作階段" (“Restart session”)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Step 2. Change the hyperparameters or others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Step 3. Run the blocks shown in the following slides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87" name="Google Shape;4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8138"/>
            <a:ext cx="9144000" cy="4367213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2"/>
          <p:cNvSpPr/>
          <p:nvPr/>
        </p:nvSpPr>
        <p:spPr>
          <a:xfrm>
            <a:off x="1285550" y="1600550"/>
            <a:ext cx="967500" cy="1707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52"/>
          <p:cNvSpPr txBox="1"/>
          <p:nvPr/>
        </p:nvSpPr>
        <p:spPr>
          <a:xfrm>
            <a:off x="3163800" y="1662125"/>
            <a:ext cx="271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. click "重新啟動工作階段"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95" name="Google Shape;4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0100"/>
            <a:ext cx="8839199" cy="4307868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3"/>
          <p:cNvSpPr/>
          <p:nvPr/>
        </p:nvSpPr>
        <p:spPr>
          <a:xfrm>
            <a:off x="485275" y="909050"/>
            <a:ext cx="1092000" cy="1707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Google Shape;497;p53"/>
          <p:cNvSpPr txBox="1"/>
          <p:nvPr/>
        </p:nvSpPr>
        <p:spPr>
          <a:xfrm>
            <a:off x="74700" y="1195950"/>
            <a:ext cx="271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. you may have some changes here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Overview</a:t>
            </a:r>
            <a:endParaRPr/>
          </a:p>
        </p:txBody>
      </p:sp>
      <p:sp>
        <p:nvSpPr>
          <p:cNvPr id="140" name="Google Shape;1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03" name="Google Shape;5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2380" cy="4358418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4"/>
          <p:cNvSpPr txBox="1"/>
          <p:nvPr/>
        </p:nvSpPr>
        <p:spPr>
          <a:xfrm>
            <a:off x="4992900" y="1118250"/>
            <a:ext cx="271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. run this block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" name="Google Shape;505;p54"/>
          <p:cNvSpPr/>
          <p:nvPr/>
        </p:nvSpPr>
        <p:spPr>
          <a:xfrm>
            <a:off x="213325" y="567200"/>
            <a:ext cx="221700" cy="1707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11" name="Google Shape;51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38" y="268950"/>
            <a:ext cx="8565918" cy="435841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5"/>
          <p:cNvSpPr txBox="1"/>
          <p:nvPr/>
        </p:nvSpPr>
        <p:spPr>
          <a:xfrm>
            <a:off x="4992900" y="1118250"/>
            <a:ext cx="271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. run these two blocks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Google Shape;513;p55"/>
          <p:cNvSpPr/>
          <p:nvPr/>
        </p:nvSpPr>
        <p:spPr>
          <a:xfrm>
            <a:off x="415325" y="986750"/>
            <a:ext cx="221700" cy="1707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4" name="Google Shape;51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638" y="2526566"/>
            <a:ext cx="249072" cy="211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22" name="Google Shape;5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975" y="388025"/>
            <a:ext cx="5894297" cy="45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6"/>
          <p:cNvSpPr txBox="1"/>
          <p:nvPr/>
        </p:nvSpPr>
        <p:spPr>
          <a:xfrm>
            <a:off x="4992900" y="1118250"/>
            <a:ext cx="271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4. run this block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29" name="Google Shape;5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68751" cy="454422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7"/>
          <p:cNvSpPr txBox="1"/>
          <p:nvPr/>
        </p:nvSpPr>
        <p:spPr>
          <a:xfrm>
            <a:off x="5233750" y="2617800"/>
            <a:ext cx="271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4. run these three blocks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1" name="Google Shape;53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3" y="2360416"/>
            <a:ext cx="249072" cy="211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3" y="1420266"/>
            <a:ext cx="249072" cy="211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3" y="640341"/>
            <a:ext cx="249072" cy="211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39" name="Google Shape;5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50" y="144625"/>
            <a:ext cx="8673900" cy="463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938" y="1109466"/>
            <a:ext cx="249072" cy="21133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8"/>
          <p:cNvSpPr txBox="1"/>
          <p:nvPr/>
        </p:nvSpPr>
        <p:spPr>
          <a:xfrm>
            <a:off x="4268475" y="1109475"/>
            <a:ext cx="44373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. run this block and all the blocks below it, and you’ll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obtain the results using the training hyperparameter setting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and Grading</a:t>
            </a:r>
            <a:endParaRPr/>
          </a:p>
        </p:txBody>
      </p:sp>
      <p:sp>
        <p:nvSpPr>
          <p:cNvPr id="547" name="Google Shape;54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Workflow</a:t>
            </a:r>
            <a:endParaRPr/>
          </a:p>
        </p:txBody>
      </p:sp>
      <p:sp>
        <p:nvSpPr>
          <p:cNvPr id="553" name="Google Shape;553;p60"/>
          <p:cNvSpPr/>
          <p:nvPr/>
        </p:nvSpPr>
        <p:spPr>
          <a:xfrm>
            <a:off x="69962" y="1484278"/>
            <a:ext cx="2554200" cy="4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1. Fine-tune the model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4" name="Google Shape;554;p60"/>
          <p:cNvCxnSpPr/>
          <p:nvPr/>
        </p:nvCxnSpPr>
        <p:spPr>
          <a:xfrm flipH="1" rot="10800000">
            <a:off x="2624150" y="1471978"/>
            <a:ext cx="564300" cy="247800"/>
          </a:xfrm>
          <a:prstGeom prst="bentConnector3">
            <a:avLst>
              <a:gd fmla="val 4994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60"/>
          <p:cNvCxnSpPr/>
          <p:nvPr/>
        </p:nvCxnSpPr>
        <p:spPr>
          <a:xfrm>
            <a:off x="2624150" y="1719778"/>
            <a:ext cx="564300" cy="5022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60"/>
          <p:cNvSpPr/>
          <p:nvPr/>
        </p:nvSpPr>
        <p:spPr>
          <a:xfrm>
            <a:off x="3188455" y="1327825"/>
            <a:ext cx="2887500" cy="2544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Taide-7B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7" name="Google Shape;557;p60"/>
          <p:cNvSpPr/>
          <p:nvPr/>
        </p:nvSpPr>
        <p:spPr>
          <a:xfrm>
            <a:off x="3188455" y="2111725"/>
            <a:ext cx="2887500" cy="2544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Any other models you can run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8" name="Google Shape;558;p60"/>
          <p:cNvCxnSpPr/>
          <p:nvPr/>
        </p:nvCxnSpPr>
        <p:spPr>
          <a:xfrm rot="10800000">
            <a:off x="6075947" y="1471975"/>
            <a:ext cx="407700" cy="374700"/>
          </a:xfrm>
          <a:prstGeom prst="bentConnector3">
            <a:avLst>
              <a:gd fmla="val 5001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60"/>
          <p:cNvSpPr/>
          <p:nvPr/>
        </p:nvSpPr>
        <p:spPr>
          <a:xfrm>
            <a:off x="6483651" y="1719775"/>
            <a:ext cx="2187000" cy="254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Fine-tuned model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60"/>
          <p:cNvSpPr/>
          <p:nvPr/>
        </p:nvSpPr>
        <p:spPr>
          <a:xfrm>
            <a:off x="69950" y="2862303"/>
            <a:ext cx="2554200" cy="4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2. Generate Poems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" name="Google Shape;561;p60"/>
          <p:cNvSpPr/>
          <p:nvPr/>
        </p:nvSpPr>
        <p:spPr>
          <a:xfrm>
            <a:off x="1207275" y="2078346"/>
            <a:ext cx="130200" cy="610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2" name="Google Shape;56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106" y="3439321"/>
            <a:ext cx="724551" cy="610443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60"/>
          <p:cNvSpPr/>
          <p:nvPr/>
        </p:nvSpPr>
        <p:spPr>
          <a:xfrm>
            <a:off x="1188496" y="3282896"/>
            <a:ext cx="130200" cy="156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4" name="Google Shape;564;p60"/>
          <p:cNvSpPr/>
          <p:nvPr/>
        </p:nvSpPr>
        <p:spPr>
          <a:xfrm>
            <a:off x="1188496" y="4059292"/>
            <a:ext cx="130200" cy="156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" name="Google Shape;565;p60"/>
          <p:cNvSpPr/>
          <p:nvPr/>
        </p:nvSpPr>
        <p:spPr>
          <a:xfrm>
            <a:off x="3128243" y="3282908"/>
            <a:ext cx="2887500" cy="721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use generative AI as a TA to evaluate your poems automatically.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66" name="Google Shape;566;p60"/>
          <p:cNvCxnSpPr>
            <a:stCxn id="567" idx="3"/>
            <a:endCxn id="565" idx="1"/>
          </p:cNvCxnSpPr>
          <p:nvPr/>
        </p:nvCxnSpPr>
        <p:spPr>
          <a:xfrm flipH="1" rot="10800000">
            <a:off x="2594000" y="3643575"/>
            <a:ext cx="534300" cy="8256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8" name="Google Shape;568;p60"/>
          <p:cNvSpPr/>
          <p:nvPr/>
        </p:nvSpPr>
        <p:spPr>
          <a:xfrm>
            <a:off x="6427646" y="2820608"/>
            <a:ext cx="2639400" cy="1646100"/>
          </a:xfrm>
          <a:prstGeom prst="rect">
            <a:avLst/>
          </a:prstGeom>
          <a:solidFill>
            <a:srgbClr val="F8F8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69" name="Google Shape;569;p60"/>
          <p:cNvCxnSpPr/>
          <p:nvPr/>
        </p:nvCxnSpPr>
        <p:spPr>
          <a:xfrm>
            <a:off x="6015749" y="3491435"/>
            <a:ext cx="4119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0" name="Google Shape;570;p60"/>
          <p:cNvSpPr txBox="1"/>
          <p:nvPr/>
        </p:nvSpPr>
        <p:spPr>
          <a:xfrm>
            <a:off x="6427646" y="3660980"/>
            <a:ext cx="26394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Generative AI TA [批改助教] Info :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1. Platform: MediaTek DaVinci 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Model: GPT-4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1" name="Google Shape;571;p60"/>
          <p:cNvSpPr/>
          <p:nvPr/>
        </p:nvSpPr>
        <p:spPr>
          <a:xfrm>
            <a:off x="7302310" y="2893569"/>
            <a:ext cx="890100" cy="7500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2" name="Google Shape;57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7051" y="3032811"/>
            <a:ext cx="505432" cy="47153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0"/>
          <p:cNvSpPr/>
          <p:nvPr/>
        </p:nvSpPr>
        <p:spPr>
          <a:xfrm>
            <a:off x="7720762" y="3099185"/>
            <a:ext cx="4308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AI</a:t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7" name="Google Shape;567;p60"/>
          <p:cNvSpPr/>
          <p:nvPr/>
        </p:nvSpPr>
        <p:spPr>
          <a:xfrm>
            <a:off x="100100" y="4225425"/>
            <a:ext cx="2493900" cy="487500"/>
          </a:xfrm>
          <a:prstGeom prst="rect">
            <a:avLst/>
          </a:prstGeom>
          <a:solidFill>
            <a:srgbClr val="FCE5CD"/>
          </a:solidFill>
          <a:ln cap="flat" cmpd="sng" w="38100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3. Evaluate your Poems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" name="Google Shape;57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Policy - HW Score</a:t>
            </a:r>
            <a:endParaRPr/>
          </a:p>
        </p:txBody>
      </p:sp>
      <p:sp>
        <p:nvSpPr>
          <p:cNvPr id="580" name="Google Shape;580;p6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Total 10 point 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</a:t>
            </a:r>
            <a:r>
              <a:rPr lang="zh-TW"/>
              <a:t>ormat of the poem (5%)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Content of the poem (5%)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Save your LLM output into results.txt and copy to Davinci assistant</a:t>
            </a:r>
            <a:endParaRPr/>
          </a:p>
        </p:txBody>
      </p:sp>
      <p:sp>
        <p:nvSpPr>
          <p:cNvPr id="581" name="Google Shape;58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Poem</a:t>
            </a:r>
            <a:r>
              <a:rPr lang="zh-TW"/>
              <a:t> Evaluation</a:t>
            </a:r>
            <a:endParaRPr/>
          </a:p>
        </p:txBody>
      </p:sp>
      <p:sp>
        <p:nvSpPr>
          <p:cNvPr id="587" name="Google Shape;587;p6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employ evaluation assistants (批改助教) on MediaTek DaVinci platform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prepare </a:t>
            </a:r>
            <a:r>
              <a:rPr b="1" lang="zh-TW" u="sng">
                <a:solidFill>
                  <a:schemeClr val="hlink"/>
                </a:solidFill>
                <a:hlinkClick r:id="rId3"/>
              </a:rPr>
              <a:t>evaluation prompts</a:t>
            </a:r>
            <a:r>
              <a:rPr lang="zh-TW"/>
              <a:t> including evaluation criteria and step</a:t>
            </a:r>
            <a:r>
              <a:rPr lang="zh-TW"/>
              <a:t>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500"/>
              <a:t>15 poems need to be evaluated</a:t>
            </a:r>
            <a:endParaRPr sz="700"/>
          </a:p>
          <a:p>
            <a:pPr indent="0" lvl="0" marL="9144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588" name="Google Shape;588;p62"/>
          <p:cNvGrpSpPr/>
          <p:nvPr/>
        </p:nvGrpSpPr>
        <p:grpSpPr>
          <a:xfrm>
            <a:off x="1029850" y="3083125"/>
            <a:ext cx="6931900" cy="1110650"/>
            <a:chOff x="1106050" y="3329900"/>
            <a:chExt cx="6931900" cy="1110650"/>
          </a:xfrm>
        </p:grpSpPr>
        <p:pic>
          <p:nvPicPr>
            <p:cNvPr id="589" name="Google Shape;589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0100" y="3329900"/>
              <a:ext cx="707400" cy="70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" name="Google Shape;590;p62"/>
            <p:cNvSpPr txBox="1"/>
            <p:nvPr/>
          </p:nvSpPr>
          <p:spPr>
            <a:xfrm>
              <a:off x="3680100" y="4112350"/>
              <a:ext cx="16074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1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Evaluation Assistant</a:t>
              </a:r>
              <a:endParaRPr b="1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91" name="Google Shape;591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84650" y="3329912"/>
              <a:ext cx="707400" cy="7073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Google Shape;592;p62"/>
            <p:cNvSpPr txBox="1"/>
            <p:nvPr/>
          </p:nvSpPr>
          <p:spPr>
            <a:xfrm>
              <a:off x="1106050" y="4112350"/>
              <a:ext cx="20646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1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Evaluation Prompt + </a:t>
              </a:r>
              <a:endParaRPr b="1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1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15 Poems</a:t>
              </a:r>
              <a:endParaRPr b="1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93" name="Google Shape;593;p62"/>
            <p:cNvCxnSpPr/>
            <p:nvPr/>
          </p:nvCxnSpPr>
          <p:spPr>
            <a:xfrm>
              <a:off x="2767475" y="3703800"/>
              <a:ext cx="108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4" name="Google Shape;594;p62"/>
            <p:cNvCxnSpPr/>
            <p:nvPr/>
          </p:nvCxnSpPr>
          <p:spPr>
            <a:xfrm>
              <a:off x="5112925" y="3703800"/>
              <a:ext cx="108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595" name="Google Shape;595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75550" y="3404950"/>
              <a:ext cx="603018" cy="70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6" name="Google Shape;596;p62"/>
            <p:cNvSpPr txBox="1"/>
            <p:nvPr/>
          </p:nvSpPr>
          <p:spPr>
            <a:xfrm>
              <a:off x="5973350" y="4112350"/>
              <a:ext cx="20646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1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Assessment Result (Score)</a:t>
              </a:r>
              <a:endParaRPr b="1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97" name="Google Shape;59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Settings in Evaluation Assistants</a:t>
            </a:r>
            <a:endParaRPr/>
          </a:p>
        </p:txBody>
      </p:sp>
      <p:sp>
        <p:nvSpPr>
          <p:cNvPr id="603" name="Google Shape;603;p6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Platform</a:t>
            </a:r>
            <a:endParaRPr sz="20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MediaTek DaVinci Platform</a:t>
            </a:r>
            <a:endParaRPr sz="16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Model</a:t>
            </a:r>
            <a:endParaRPr sz="20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GPT-4-turbo</a:t>
            </a:r>
            <a:endParaRPr sz="16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Hyperparameters</a:t>
            </a:r>
            <a:endParaRPr sz="20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Temperature	</a:t>
            </a:r>
            <a:r>
              <a:rPr lang="zh-TW" sz="1600"/>
              <a:t>Precise</a:t>
            </a:r>
            <a:endParaRPr sz="1600" strike="sngStrike"/>
          </a:p>
        </p:txBody>
      </p:sp>
      <p:sp>
        <p:nvSpPr>
          <p:cNvPr id="604" name="Google Shape;60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Overview</a:t>
            </a:r>
            <a:endParaRPr/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311700" y="1266325"/>
            <a:ext cx="8520600" cy="1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want an AI model to be able to write Tang poems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Give the AI the first two sentences, we want it to continue the rest</a:t>
            </a:r>
            <a:endParaRPr/>
          </a:p>
        </p:txBody>
      </p:sp>
      <p:grpSp>
        <p:nvGrpSpPr>
          <p:cNvPr id="147" name="Google Shape;147;p28"/>
          <p:cNvGrpSpPr/>
          <p:nvPr/>
        </p:nvGrpSpPr>
        <p:grpSpPr>
          <a:xfrm>
            <a:off x="5205075" y="2194400"/>
            <a:ext cx="1957500" cy="2758263"/>
            <a:chOff x="5173075" y="2238463"/>
            <a:chExt cx="1957500" cy="2758263"/>
          </a:xfrm>
        </p:grpSpPr>
        <p:cxnSp>
          <p:nvCxnSpPr>
            <p:cNvPr id="148" name="Google Shape;148;p28"/>
            <p:cNvCxnSpPr/>
            <p:nvPr/>
          </p:nvCxnSpPr>
          <p:spPr>
            <a:xfrm rot="10800000">
              <a:off x="6146875" y="2607750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9" name="Google Shape;149;p28"/>
            <p:cNvSpPr/>
            <p:nvPr/>
          </p:nvSpPr>
          <p:spPr>
            <a:xfrm>
              <a:off x="5173075" y="3023000"/>
              <a:ext cx="1957500" cy="11439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</a:t>
              </a: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50" name="Google Shape;150;p28"/>
            <p:cNvCxnSpPr/>
            <p:nvPr/>
          </p:nvCxnSpPr>
          <p:spPr>
            <a:xfrm rot="10800000">
              <a:off x="6150175" y="4220475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1" name="Google Shape;151;p28"/>
            <p:cNvSpPr txBox="1"/>
            <p:nvPr/>
          </p:nvSpPr>
          <p:spPr>
            <a:xfrm>
              <a:off x="51730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  <p:sp>
          <p:nvSpPr>
            <p:cNvPr id="152" name="Google Shape;152;p28"/>
            <p:cNvSpPr txBox="1"/>
            <p:nvPr/>
          </p:nvSpPr>
          <p:spPr>
            <a:xfrm>
              <a:off x="5173075" y="2238463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374151"/>
                  </a:solidFill>
                </a:rPr>
                <a:t>冰清玉澈水，風送香氣移</a:t>
              </a:r>
              <a:endParaRPr/>
            </a:p>
          </p:txBody>
        </p:sp>
      </p:grpSp>
      <p:sp>
        <p:nvSpPr>
          <p:cNvPr id="153" name="Google Shape;15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Policy - </a:t>
            </a:r>
            <a:r>
              <a:rPr lang="zh-TW" u="sng"/>
              <a:t>Content</a:t>
            </a:r>
            <a:r>
              <a:rPr lang="zh-TW"/>
              <a:t> </a:t>
            </a:r>
            <a:r>
              <a:rPr lang="zh-TW"/>
              <a:t>of the Poem(5%)</a:t>
            </a:r>
            <a:endParaRPr/>
          </a:p>
        </p:txBody>
      </p:sp>
      <p:sp>
        <p:nvSpPr>
          <p:cNvPr id="610" name="Google Shape;610;p64"/>
          <p:cNvSpPr txBox="1"/>
          <p:nvPr>
            <p:ph idx="1" type="body"/>
          </p:nvPr>
        </p:nvSpPr>
        <p:spPr>
          <a:xfrm>
            <a:off x="2482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4734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200"/>
              <a:t>Scoring prompt: Evaluation Prompt in DaVinci(達哥)</a:t>
            </a:r>
            <a:endParaRPr sz="2200"/>
          </a:p>
          <a:p>
            <a:pPr indent="-34734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200"/>
              <a:t>The score is based on the poem’s </a:t>
            </a:r>
            <a:r>
              <a:rPr b="1" lang="zh-TW" sz="2200"/>
              <a:t>coherence of phrases, appropriateness of vocabulary, clarity of expression, poetic qualities</a:t>
            </a:r>
            <a:endParaRPr sz="2200"/>
          </a:p>
          <a:p>
            <a:pPr indent="-34734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200"/>
              <a:t>Scoring</a:t>
            </a:r>
            <a:endParaRPr sz="2200"/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More than 10 poems have a score ≥ 7 points    → 5%</a:t>
            </a:r>
            <a:endParaRPr sz="1811">
              <a:solidFill>
                <a:srgbClr val="666666"/>
              </a:solidFill>
            </a:endParaRPr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8 to 9 poems have a score ≥ 7 points                  → 4%</a:t>
            </a:r>
            <a:endParaRPr sz="1811">
              <a:solidFill>
                <a:srgbClr val="666666"/>
              </a:solidFill>
            </a:endParaRPr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6 to 7 poems have a score ≥ 7 points                  → 3%</a:t>
            </a:r>
            <a:endParaRPr sz="1811">
              <a:solidFill>
                <a:srgbClr val="666666"/>
              </a:solidFill>
            </a:endParaRPr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4 to 5 poems have a score ≥ 7 points                  → 2%</a:t>
            </a:r>
            <a:endParaRPr sz="1811">
              <a:solidFill>
                <a:srgbClr val="666666"/>
              </a:solidFill>
            </a:endParaRPr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2 to 3 poems have a score ≥ 7 points                  → 1%</a:t>
            </a:r>
            <a:endParaRPr sz="1811">
              <a:solidFill>
                <a:srgbClr val="666666"/>
              </a:solidFill>
            </a:endParaRPr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Below 1 poem have a score ≥ 7 points                → 0%</a:t>
            </a:r>
            <a:endParaRPr sz="181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Policy - </a:t>
            </a:r>
            <a:r>
              <a:rPr lang="zh-TW" u="sng"/>
              <a:t>Format</a:t>
            </a:r>
            <a:r>
              <a:rPr lang="zh-TW"/>
              <a:t> of the Poem(5%)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5"/>
          <p:cNvSpPr txBox="1"/>
          <p:nvPr>
            <p:ph idx="1" type="body"/>
          </p:nvPr>
        </p:nvSpPr>
        <p:spPr>
          <a:xfrm>
            <a:off x="2482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4734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200"/>
              <a:t>Scoring prompt: Evaluation Prompt in DaVinci(達哥)</a:t>
            </a:r>
            <a:endParaRPr sz="2200"/>
          </a:p>
          <a:p>
            <a:pPr indent="-34734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200"/>
              <a:t>The score is based on the poem’s </a:t>
            </a:r>
            <a:r>
              <a:rPr b="1" lang="zh-TW" sz="2200"/>
              <a:t>poetic form and structure, number of characters and syllables, sentence structure and line breaks</a:t>
            </a:r>
            <a:endParaRPr sz="2200"/>
          </a:p>
          <a:p>
            <a:pPr indent="-34734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200"/>
              <a:t>Scoring</a:t>
            </a:r>
            <a:endParaRPr sz="2200"/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More than 10 poems have a score ≥ 8 points    → 5%</a:t>
            </a:r>
            <a:endParaRPr sz="1811">
              <a:solidFill>
                <a:srgbClr val="666666"/>
              </a:solidFill>
            </a:endParaRPr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8</a:t>
            </a:r>
            <a:r>
              <a:rPr lang="zh-TW" sz="1811">
                <a:solidFill>
                  <a:srgbClr val="666666"/>
                </a:solidFill>
              </a:rPr>
              <a:t> to 9 poems have a score ≥ 8 points                  → 4%</a:t>
            </a:r>
            <a:endParaRPr sz="1811">
              <a:solidFill>
                <a:srgbClr val="666666"/>
              </a:solidFill>
            </a:endParaRPr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6 </a:t>
            </a:r>
            <a:r>
              <a:rPr lang="zh-TW" sz="1811">
                <a:solidFill>
                  <a:srgbClr val="666666"/>
                </a:solidFill>
              </a:rPr>
              <a:t>to 7 poems have a score ≥ 8 points                  → 3%</a:t>
            </a:r>
            <a:endParaRPr sz="1811">
              <a:solidFill>
                <a:srgbClr val="666666"/>
              </a:solidFill>
            </a:endParaRPr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4 to 5 poems have a score ≥ 8 points                  → 2%</a:t>
            </a:r>
            <a:endParaRPr sz="1811">
              <a:solidFill>
                <a:srgbClr val="666666"/>
              </a:solidFill>
            </a:endParaRPr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2 to 3</a:t>
            </a:r>
            <a:r>
              <a:rPr lang="zh-TW" sz="1811">
                <a:solidFill>
                  <a:srgbClr val="666666"/>
                </a:solidFill>
              </a:rPr>
              <a:t> poems have a score ≥ 8 points                  → 1%</a:t>
            </a:r>
            <a:endParaRPr sz="1811">
              <a:solidFill>
                <a:srgbClr val="666666"/>
              </a:solidFill>
            </a:endParaRPr>
          </a:p>
          <a:p>
            <a:pPr indent="-3263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Below 1 poem have a score ≥ 8 points                → 0%</a:t>
            </a:r>
            <a:endParaRPr sz="181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– How to do evaluation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</a:t>
            </a:r>
            <a:endParaRPr/>
          </a:p>
        </p:txBody>
      </p:sp>
      <p:sp>
        <p:nvSpPr>
          <p:cNvPr id="624" name="Google Shape;62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– How to do evaluation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1</a:t>
            </a:r>
            <a:r>
              <a:rPr lang="zh-TW"/>
              <a:t>: Install Evaluation Assistants</a:t>
            </a:r>
            <a:endParaRPr/>
          </a:p>
        </p:txBody>
      </p:sp>
      <p:sp>
        <p:nvSpPr>
          <p:cNvPr id="630" name="Google Shape;63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 Homework 5, you just need one evaluation assistant: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GenAI Homework5 Assistant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⚠️ </a:t>
            </a:r>
            <a:r>
              <a:rPr lang="zh-TW" sz="1600"/>
              <a:t>Please utilize the appropriate assistant to evaluate your poems. Otherwise, your evaluation results will be deemed </a:t>
            </a:r>
            <a:r>
              <a:rPr b="1" lang="zh-TW" sz="1600"/>
              <a:t>invalid and you will not receive any score</a:t>
            </a:r>
            <a:r>
              <a:rPr lang="zh-TW" sz="1600"/>
              <a:t>. 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⚠️ </a:t>
            </a:r>
            <a:r>
              <a:rPr lang="zh-TW" sz="1600"/>
              <a:t>We will only parse the first response in the conversation for grading.</a:t>
            </a:r>
            <a:endParaRPr sz="1600"/>
          </a:p>
        </p:txBody>
      </p:sp>
      <p:sp>
        <p:nvSpPr>
          <p:cNvPr id="636" name="Google Shape;636;p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Assistants</a:t>
            </a:r>
            <a:endParaRPr/>
          </a:p>
        </p:txBody>
      </p:sp>
      <p:sp>
        <p:nvSpPr>
          <p:cNvPr id="637" name="Google Shape;63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E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64"/>
            <a:ext cx="9144003" cy="4969372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4" name="Google Shape;644;p69"/>
          <p:cNvSpPr/>
          <p:nvPr/>
        </p:nvSpPr>
        <p:spPr>
          <a:xfrm>
            <a:off x="0" y="464575"/>
            <a:ext cx="1274100" cy="2685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5" name="Google Shape;645;p69"/>
          <p:cNvSpPr txBox="1"/>
          <p:nvPr/>
        </p:nvSpPr>
        <p:spPr>
          <a:xfrm>
            <a:off x="5729800" y="276650"/>
            <a:ext cx="2172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2. Check assistant store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6" name="Google Shape;646;p69"/>
          <p:cNvSpPr/>
          <p:nvPr/>
        </p:nvSpPr>
        <p:spPr>
          <a:xfrm>
            <a:off x="5729800" y="613250"/>
            <a:ext cx="1178400" cy="5286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7" name="Google Shape;647;p69"/>
          <p:cNvSpPr txBox="1"/>
          <p:nvPr/>
        </p:nvSpPr>
        <p:spPr>
          <a:xfrm>
            <a:off x="1269550" y="217425"/>
            <a:ext cx="1644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1. Create a new chat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2832"/>
            <a:ext cx="9144003" cy="3259337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70"/>
          <p:cNvSpPr/>
          <p:nvPr/>
        </p:nvSpPr>
        <p:spPr>
          <a:xfrm>
            <a:off x="2584975" y="1475250"/>
            <a:ext cx="1615200" cy="2925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4" name="Google Shape;654;p70"/>
          <p:cNvSpPr txBox="1"/>
          <p:nvPr/>
        </p:nvSpPr>
        <p:spPr>
          <a:xfrm>
            <a:off x="2550000" y="1126025"/>
            <a:ext cx="271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3. Search the name of the assistant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5" name="Google Shape;655;p70"/>
          <p:cNvSpPr/>
          <p:nvPr/>
        </p:nvSpPr>
        <p:spPr>
          <a:xfrm>
            <a:off x="2256525" y="2571750"/>
            <a:ext cx="4641000" cy="4149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6" name="Google Shape;656;p70"/>
          <p:cNvSpPr txBox="1"/>
          <p:nvPr/>
        </p:nvSpPr>
        <p:spPr>
          <a:xfrm>
            <a:off x="2584975" y="2196250"/>
            <a:ext cx="223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4. Click your target assistant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7" name="Google Shape;657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63" name="Google Shape;66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413" y="47575"/>
            <a:ext cx="7367173" cy="48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1"/>
          <p:cNvSpPr/>
          <p:nvPr/>
        </p:nvSpPr>
        <p:spPr>
          <a:xfrm>
            <a:off x="6840650" y="1029850"/>
            <a:ext cx="612300" cy="2925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5" name="Google Shape;665;p71"/>
          <p:cNvSpPr txBox="1"/>
          <p:nvPr/>
        </p:nvSpPr>
        <p:spPr>
          <a:xfrm>
            <a:off x="7243300" y="1594875"/>
            <a:ext cx="8208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5. Install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2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– How to do evaluation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2: Use Assistants to Evaluate Poems</a:t>
            </a:r>
            <a:endParaRPr/>
          </a:p>
        </p:txBody>
      </p:sp>
      <p:sp>
        <p:nvSpPr>
          <p:cNvPr id="671" name="Google Shape;67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8" name="Google Shape;67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3"/>
          <p:cNvSpPr/>
          <p:nvPr/>
        </p:nvSpPr>
        <p:spPr>
          <a:xfrm>
            <a:off x="0" y="336600"/>
            <a:ext cx="1132200" cy="2685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0" name="Google Shape;680;p73"/>
          <p:cNvSpPr txBox="1"/>
          <p:nvPr/>
        </p:nvSpPr>
        <p:spPr>
          <a:xfrm>
            <a:off x="901500" y="0"/>
            <a:ext cx="3439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1. Create a new chat </a:t>
            </a:r>
            <a:r>
              <a:rPr b="1" lang="zh-TW" sz="1100" u="sng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for each poem evaluation</a:t>
            </a:r>
            <a:endParaRPr b="1" sz="1100" u="sng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1" name="Google Shape;681;p73"/>
          <p:cNvSpPr txBox="1"/>
          <p:nvPr/>
        </p:nvSpPr>
        <p:spPr>
          <a:xfrm>
            <a:off x="5412900" y="167850"/>
            <a:ext cx="2426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2. Check the installed assistants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2" name="Google Shape;682;p73"/>
          <p:cNvSpPr/>
          <p:nvPr/>
        </p:nvSpPr>
        <p:spPr>
          <a:xfrm>
            <a:off x="7756350" y="88500"/>
            <a:ext cx="559800" cy="1770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3" name="Google Shape;683;p73"/>
          <p:cNvSpPr/>
          <p:nvPr/>
        </p:nvSpPr>
        <p:spPr>
          <a:xfrm>
            <a:off x="7799100" y="1083225"/>
            <a:ext cx="1277700" cy="13347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4" name="Google Shape;684;p73"/>
          <p:cNvSpPr txBox="1"/>
          <p:nvPr/>
        </p:nvSpPr>
        <p:spPr>
          <a:xfrm>
            <a:off x="6580875" y="2642975"/>
            <a:ext cx="23091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3. Click your target assistant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(GenAI Homework5 Assistant)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5" name="Google Shape;685;p73"/>
          <p:cNvSpPr txBox="1"/>
          <p:nvPr/>
        </p:nvSpPr>
        <p:spPr>
          <a:xfrm>
            <a:off x="53650" y="3654775"/>
            <a:ext cx="5870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⚠️ </a:t>
            </a:r>
            <a:r>
              <a:rPr lang="zh-TW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Ensure to open a </a:t>
            </a:r>
            <a:r>
              <a:rPr b="1" lang="zh-TW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lang="zh-TW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 chat every time you re-evaluate the result</a:t>
            </a:r>
            <a:endParaRPr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6" name="Google Shape;686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Overview</a:t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266325"/>
            <a:ext cx="8520600" cy="1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AI model may not be good at writing Tang Poems  </a:t>
            </a:r>
            <a:endParaRPr/>
          </a:p>
        </p:txBody>
      </p:sp>
      <p:grpSp>
        <p:nvGrpSpPr>
          <p:cNvPr id="160" name="Google Shape;160;p29"/>
          <p:cNvGrpSpPr/>
          <p:nvPr/>
        </p:nvGrpSpPr>
        <p:grpSpPr>
          <a:xfrm>
            <a:off x="1531525" y="1978425"/>
            <a:ext cx="1988100" cy="2873038"/>
            <a:chOff x="1335875" y="2123688"/>
            <a:chExt cx="1988100" cy="2873038"/>
          </a:xfrm>
        </p:grpSpPr>
        <p:cxnSp>
          <p:nvCxnSpPr>
            <p:cNvPr id="161" name="Google Shape;161;p29"/>
            <p:cNvCxnSpPr/>
            <p:nvPr/>
          </p:nvCxnSpPr>
          <p:spPr>
            <a:xfrm rot="10800000">
              <a:off x="2340275" y="2607750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2" name="Google Shape;162;p29"/>
            <p:cNvSpPr/>
            <p:nvPr/>
          </p:nvSpPr>
          <p:spPr>
            <a:xfrm>
              <a:off x="1366475" y="3023000"/>
              <a:ext cx="1957500" cy="11439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can’t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63" name="Google Shape;163;p29"/>
            <p:cNvCxnSpPr/>
            <p:nvPr/>
          </p:nvCxnSpPr>
          <p:spPr>
            <a:xfrm rot="10800000">
              <a:off x="2343575" y="4220475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4" name="Google Shape;164;p29"/>
            <p:cNvSpPr txBox="1"/>
            <p:nvPr/>
          </p:nvSpPr>
          <p:spPr>
            <a:xfrm>
              <a:off x="13664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  <p:sp>
          <p:nvSpPr>
            <p:cNvPr id="165" name="Google Shape;165;p29"/>
            <p:cNvSpPr txBox="1"/>
            <p:nvPr/>
          </p:nvSpPr>
          <p:spPr>
            <a:xfrm>
              <a:off x="1335875" y="2123688"/>
              <a:ext cx="1957500" cy="5541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我不懂你的意思，請再重複一次。</a:t>
              </a:r>
              <a:endParaRPr/>
            </a:p>
          </p:txBody>
        </p:sp>
      </p:grpSp>
      <p:sp>
        <p:nvSpPr>
          <p:cNvPr id="166" name="Google Shape;16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92" name="Google Shape;69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875" y="0"/>
            <a:ext cx="76001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4"/>
          <p:cNvSpPr txBox="1"/>
          <p:nvPr/>
        </p:nvSpPr>
        <p:spPr>
          <a:xfrm>
            <a:off x="978875" y="1597675"/>
            <a:ext cx="42345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⚠️ </a:t>
            </a:r>
            <a:r>
              <a:rPr lang="zh-TW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Submitting the poems each time uses up your daily quota. About 10 tries of evaluations can be conducted in total each day. (Each try have 15 poems)</a:t>
            </a:r>
            <a:endParaRPr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4" name="Google Shape;694;p74"/>
          <p:cNvSpPr/>
          <p:nvPr/>
        </p:nvSpPr>
        <p:spPr>
          <a:xfrm>
            <a:off x="3415125" y="4799975"/>
            <a:ext cx="4038900" cy="2559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5" name="Google Shape;695;p74"/>
          <p:cNvSpPr txBox="1"/>
          <p:nvPr/>
        </p:nvSpPr>
        <p:spPr>
          <a:xfrm>
            <a:off x="2812625" y="4512875"/>
            <a:ext cx="39327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4. Directly input your all poems here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01" name="Google Shape;70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63" y="0"/>
            <a:ext cx="756746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75"/>
          <p:cNvSpPr/>
          <p:nvPr/>
        </p:nvSpPr>
        <p:spPr>
          <a:xfrm>
            <a:off x="3548525" y="1858925"/>
            <a:ext cx="3482700" cy="22083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3" name="Google Shape;703;p75"/>
          <p:cNvSpPr txBox="1"/>
          <p:nvPr/>
        </p:nvSpPr>
        <p:spPr>
          <a:xfrm>
            <a:off x="1567025" y="4004850"/>
            <a:ext cx="57879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. Assistant gives feedback and a final score for your each poem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⚠️ </a:t>
            </a:r>
            <a:r>
              <a:rPr b="1" lang="zh-TW" sz="1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Ensure that check you have 15 Content Final Score and </a:t>
            </a:r>
            <a:endParaRPr b="1" sz="1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15 Format Final Score</a:t>
            </a:r>
            <a:endParaRPr b="1" sz="1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09" name="Google Shape;70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72" y="0"/>
            <a:ext cx="758925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76"/>
          <p:cNvSpPr txBox="1"/>
          <p:nvPr/>
        </p:nvSpPr>
        <p:spPr>
          <a:xfrm>
            <a:off x="708775" y="4227600"/>
            <a:ext cx="486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⚠️ If there are good results, you can save them first to avoid any unexpected circumstances.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711" name="Google Shape;711;p76"/>
          <p:cNvSpPr/>
          <p:nvPr/>
        </p:nvSpPr>
        <p:spPr>
          <a:xfrm>
            <a:off x="2418750" y="1144100"/>
            <a:ext cx="144600" cy="1734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2" name="Google Shape;712;p76"/>
          <p:cNvSpPr txBox="1"/>
          <p:nvPr/>
        </p:nvSpPr>
        <p:spPr>
          <a:xfrm>
            <a:off x="708775" y="1491400"/>
            <a:ext cx="2610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b="1" lang="zh-TW" sz="11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. Export the result into a JSON file</a:t>
            </a:r>
            <a:endParaRPr b="1" sz="11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1111"/>
              <a:buFont typeface="Arial"/>
              <a:buNone/>
            </a:pPr>
            <a:r>
              <a:rPr lang="zh-TW"/>
              <a:t>Grading Rules</a:t>
            </a:r>
            <a:endParaRPr/>
          </a:p>
        </p:txBody>
      </p:sp>
      <p:sp>
        <p:nvSpPr>
          <p:cNvPr id="718" name="Google Shape;718;p77"/>
          <p:cNvSpPr txBox="1"/>
          <p:nvPr>
            <p:ph idx="1" type="body"/>
          </p:nvPr>
        </p:nvSpPr>
        <p:spPr>
          <a:xfrm>
            <a:off x="311700" y="1266325"/>
            <a:ext cx="8520600" cy="3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  <a:buChar char="●"/>
            </a:pP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Plagiarism in any form is prohibited.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  <a:buChar char="●"/>
            </a:pP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Do NOT share your </a:t>
            </a:r>
            <a:r>
              <a:rPr lang="zh-TW">
                <a:solidFill>
                  <a:srgbClr val="695D46"/>
                </a:solidFill>
              </a:rPr>
              <a:t>report answers</a:t>
            </a: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zh-TW">
                <a:solidFill>
                  <a:srgbClr val="695D46"/>
                </a:solidFill>
              </a:rPr>
              <a:t>&amp;</a:t>
            </a: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evaluation results (JSON files) with others.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  <a:buChar char="●"/>
            </a:pP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Do NOT submit the JSON files that are not obtained using your Davinci account.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  <a:buChar char="●"/>
            </a:pP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Do NOT attempt to manually edit your JSON file</a:t>
            </a:r>
            <a:r>
              <a:rPr lang="zh-TW">
                <a:solidFill>
                  <a:srgbClr val="695D46"/>
                </a:solidFill>
              </a:rPr>
              <a:t>’</a:t>
            </a: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 content.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  <a:buChar char="●"/>
            </a:pPr>
            <a:r>
              <a:rPr lang="zh-TW">
                <a:solidFill>
                  <a:srgbClr val="695D46"/>
                </a:solidFill>
              </a:rPr>
              <a:t>Do NOT submit the original tang poems which are not generated by LLMs.</a:t>
            </a:r>
            <a:endParaRPr>
              <a:solidFill>
                <a:srgbClr val="695D46"/>
              </a:solidFill>
            </a:endParaRPr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  <a:buChar char="●"/>
            </a:pPr>
            <a:r>
              <a:rPr lang="zh-TW">
                <a:solidFill>
                  <a:srgbClr val="695D46"/>
                </a:solidFill>
              </a:rPr>
              <a:t>Do NOT</a:t>
            </a:r>
            <a:r>
              <a:rPr lang="zh-TW">
                <a:solidFill>
                  <a:srgbClr val="695D46"/>
                </a:solidFill>
              </a:rPr>
              <a:t> changes any setting of assistant, including the prompts</a:t>
            </a:r>
            <a:endParaRPr>
              <a:solidFill>
                <a:srgbClr val="695D46"/>
              </a:solidFill>
            </a:endParaRPr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  <a:buChar char="●"/>
            </a:pP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第一次違反以上規定，該作業0分，學期總成績再乘以0.9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Char char="●"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第二次違反以上規定，學期成績F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zh-TW"/>
              <a:t>If you submit </a:t>
            </a:r>
            <a:r>
              <a:rPr b="1" lang="zh-TW"/>
              <a:t>wrong JSON file</a:t>
            </a:r>
            <a:r>
              <a:rPr lang="zh-TW"/>
              <a:t>, you will get </a:t>
            </a:r>
            <a:r>
              <a:rPr b="1" lang="zh-TW"/>
              <a:t>0 point</a:t>
            </a:r>
            <a:r>
              <a:rPr lang="zh-TW"/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575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Any format errors will results in 0 point. (ex: submitting .txt or .png instead of .json)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Prof. Lee &amp; the TAs preserve the rights to change the rules &amp; grades.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&amp; Deadline</a:t>
            </a:r>
            <a:endParaRPr/>
          </a:p>
        </p:txBody>
      </p:sp>
      <p:sp>
        <p:nvSpPr>
          <p:cNvPr id="725" name="Google Shape;725;p7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Submit your homework to </a:t>
            </a:r>
            <a:r>
              <a:rPr b="1" lang="zh-TW">
                <a:solidFill>
                  <a:srgbClr val="FF0000"/>
                </a:solidFill>
              </a:rPr>
              <a:t>NTU Cool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Submission format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&lt;student_id&gt;.json from Davinci platform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2024/04/11 23:59:59 (UTC+8)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No late submission is allowed</a:t>
            </a:r>
            <a:endParaRPr/>
          </a:p>
        </p:txBody>
      </p:sp>
      <p:sp>
        <p:nvSpPr>
          <p:cNvPr id="726" name="Google Shape;726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Release Date</a:t>
            </a:r>
            <a:endParaRPr/>
          </a:p>
        </p:txBody>
      </p:sp>
      <p:sp>
        <p:nvSpPr>
          <p:cNvPr id="732" name="Google Shape;732;p7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grading of the homework will be released by 2024/</a:t>
            </a:r>
            <a:r>
              <a:rPr lang="zh-TW"/>
              <a:t>04/26</a:t>
            </a:r>
            <a:r>
              <a:rPr lang="zh-TW"/>
              <a:t> 23:59:59 (UTC+8) </a:t>
            </a:r>
            <a:endParaRPr/>
          </a:p>
        </p:txBody>
      </p:sp>
      <p:sp>
        <p:nvSpPr>
          <p:cNvPr id="733" name="Google Shape;733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– How to verify your submission 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</a:t>
            </a:r>
            <a:endParaRPr/>
          </a:p>
        </p:txBody>
      </p:sp>
      <p:sp>
        <p:nvSpPr>
          <p:cNvPr id="739" name="Google Shape;739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44"/>
            <a:ext cx="7283300" cy="5033279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6" name="Google Shape;746;p81"/>
          <p:cNvSpPr txBox="1"/>
          <p:nvPr/>
        </p:nvSpPr>
        <p:spPr>
          <a:xfrm>
            <a:off x="2004550" y="1643575"/>
            <a:ext cx="5201400" cy="73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0F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Open the link to the </a:t>
            </a:r>
            <a:r>
              <a:rPr lang="zh-TW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score parsing program</a:t>
            </a: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save a copy to your Drive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52" name="Google Shape;75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8847" cy="4358416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82"/>
          <p:cNvSpPr txBox="1"/>
          <p:nvPr/>
        </p:nvSpPr>
        <p:spPr>
          <a:xfrm>
            <a:off x="1045300" y="1678550"/>
            <a:ext cx="5540100" cy="129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0F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Download your submission file from NTU COOL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(If you’ve uploaded multiple times, NTU COOL will append “-1”, “-2”, … or some random string to the file name. You can simply ignore them.)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59" name="Google Shape;75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164254" cy="50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83"/>
          <p:cNvSpPr txBox="1"/>
          <p:nvPr/>
        </p:nvSpPr>
        <p:spPr>
          <a:xfrm>
            <a:off x="554325" y="1140825"/>
            <a:ext cx="5362500" cy="46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0F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Upload the file you just downloaded.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Overview</a:t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1266325"/>
            <a:ext cx="8520600" cy="1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 this task, we will want to </a:t>
            </a:r>
            <a:r>
              <a:rPr b="1" lang="zh-TW"/>
              <a:t>teach the AI model to write Tang Poems</a:t>
            </a:r>
            <a:r>
              <a:rPr lang="zh-TW"/>
              <a:t> </a:t>
            </a: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3823075" y="3324075"/>
            <a:ext cx="882900" cy="49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rgbClr val="F8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Teach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4" name="Google Shape;174;p30"/>
          <p:cNvGrpSpPr/>
          <p:nvPr/>
        </p:nvGrpSpPr>
        <p:grpSpPr>
          <a:xfrm>
            <a:off x="5205075" y="2194400"/>
            <a:ext cx="1957500" cy="2758263"/>
            <a:chOff x="5173075" y="2238463"/>
            <a:chExt cx="1957500" cy="2758263"/>
          </a:xfrm>
        </p:grpSpPr>
        <p:cxnSp>
          <p:nvCxnSpPr>
            <p:cNvPr id="175" name="Google Shape;175;p30"/>
            <p:cNvCxnSpPr/>
            <p:nvPr/>
          </p:nvCxnSpPr>
          <p:spPr>
            <a:xfrm rot="10800000">
              <a:off x="6146875" y="2607750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6" name="Google Shape;176;p30"/>
            <p:cNvSpPr/>
            <p:nvPr/>
          </p:nvSpPr>
          <p:spPr>
            <a:xfrm>
              <a:off x="5173075" y="3023000"/>
              <a:ext cx="1957500" cy="11439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77" name="Google Shape;177;p30"/>
            <p:cNvCxnSpPr/>
            <p:nvPr/>
          </p:nvCxnSpPr>
          <p:spPr>
            <a:xfrm rot="10800000">
              <a:off x="6150175" y="4220475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8" name="Google Shape;178;p30"/>
            <p:cNvSpPr txBox="1"/>
            <p:nvPr/>
          </p:nvSpPr>
          <p:spPr>
            <a:xfrm>
              <a:off x="51730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  <p:sp>
          <p:nvSpPr>
            <p:cNvPr id="179" name="Google Shape;179;p30"/>
            <p:cNvSpPr txBox="1"/>
            <p:nvPr/>
          </p:nvSpPr>
          <p:spPr>
            <a:xfrm>
              <a:off x="5173075" y="2238463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374151"/>
                  </a:solidFill>
                </a:rPr>
                <a:t>冰清玉澈水，風送香氣移</a:t>
              </a:r>
              <a:endParaRPr/>
            </a:p>
          </p:txBody>
        </p:sp>
      </p:grpSp>
      <p:grpSp>
        <p:nvGrpSpPr>
          <p:cNvPr id="180" name="Google Shape;180;p30"/>
          <p:cNvGrpSpPr/>
          <p:nvPr/>
        </p:nvGrpSpPr>
        <p:grpSpPr>
          <a:xfrm>
            <a:off x="1481625" y="2017650"/>
            <a:ext cx="1957500" cy="2935013"/>
            <a:chOff x="1366475" y="2061713"/>
            <a:chExt cx="1957500" cy="2935013"/>
          </a:xfrm>
        </p:grpSpPr>
        <p:cxnSp>
          <p:nvCxnSpPr>
            <p:cNvPr id="181" name="Google Shape;181;p30"/>
            <p:cNvCxnSpPr/>
            <p:nvPr/>
          </p:nvCxnSpPr>
          <p:spPr>
            <a:xfrm rot="10800000">
              <a:off x="2340275" y="2607750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2" name="Google Shape;182;p30"/>
            <p:cNvSpPr/>
            <p:nvPr/>
          </p:nvSpPr>
          <p:spPr>
            <a:xfrm>
              <a:off x="1366475" y="3023000"/>
              <a:ext cx="1957500" cy="11439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can’t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83" name="Google Shape;183;p30"/>
            <p:cNvCxnSpPr/>
            <p:nvPr/>
          </p:nvCxnSpPr>
          <p:spPr>
            <a:xfrm rot="10800000">
              <a:off x="2343575" y="4220475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4" name="Google Shape;184;p30"/>
            <p:cNvSpPr txBox="1"/>
            <p:nvPr/>
          </p:nvSpPr>
          <p:spPr>
            <a:xfrm>
              <a:off x="13664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  <p:sp>
          <p:nvSpPr>
            <p:cNvPr id="185" name="Google Shape;185;p30"/>
            <p:cNvSpPr txBox="1"/>
            <p:nvPr/>
          </p:nvSpPr>
          <p:spPr>
            <a:xfrm>
              <a:off x="1398425" y="2061713"/>
              <a:ext cx="1893600" cy="5541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我不懂你的意思，請再重複一次。</a:t>
              </a:r>
              <a:endParaRPr sz="1200">
                <a:solidFill>
                  <a:srgbClr val="0F0F0F"/>
                </a:solidFill>
              </a:endParaRPr>
            </a:p>
          </p:txBody>
        </p:sp>
      </p:grpSp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66" name="Google Shape;76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283929" cy="4054749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84"/>
          <p:cNvSpPr txBox="1"/>
          <p:nvPr/>
        </p:nvSpPr>
        <p:spPr>
          <a:xfrm>
            <a:off x="1921425" y="953475"/>
            <a:ext cx="5362500" cy="46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0F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Upload the file you just downloaded.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8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75" name="Google Shape;77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-284450"/>
            <a:ext cx="88881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5"/>
          <p:cNvSpPr txBox="1"/>
          <p:nvPr/>
        </p:nvSpPr>
        <p:spPr>
          <a:xfrm>
            <a:off x="1457925" y="1842100"/>
            <a:ext cx="5362500" cy="46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0F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Your file should appear in the side panel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82" name="Google Shape;78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8160026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6"/>
          <p:cNvSpPr txBox="1"/>
          <p:nvPr/>
        </p:nvSpPr>
        <p:spPr>
          <a:xfrm>
            <a:off x="2451450" y="2571750"/>
            <a:ext cx="5442900" cy="101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0F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Fill in your student ID in the first cell.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(Don’t copy from the file name so that you can also check whether the ID in file name is correct)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8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91" name="Google Shape;79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84915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87"/>
          <p:cNvSpPr txBox="1"/>
          <p:nvPr/>
        </p:nvSpPr>
        <p:spPr>
          <a:xfrm>
            <a:off x="2896200" y="2340900"/>
            <a:ext cx="4535400" cy="46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0F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Run both cells by clicking the play button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8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00" name="Google Shape;800;p88"/>
          <p:cNvPicPr preferRelativeResize="0"/>
          <p:nvPr/>
        </p:nvPicPr>
        <p:blipFill rotWithShape="1">
          <a:blip r:embed="rId3">
            <a:alphaModFix/>
          </a:blip>
          <a:srcRect b="37197" l="22444" r="0" t="0"/>
          <a:stretch/>
        </p:blipFill>
        <p:spPr>
          <a:xfrm>
            <a:off x="91300" y="0"/>
            <a:ext cx="8520602" cy="405124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8"/>
          <p:cNvSpPr txBox="1"/>
          <p:nvPr/>
        </p:nvSpPr>
        <p:spPr>
          <a:xfrm>
            <a:off x="370025" y="4051250"/>
            <a:ext cx="5418600" cy="73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0F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see this, it means your submission file is fine, and this should be the credits you’ll get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07" name="Google Shape;807;p89"/>
          <p:cNvPicPr preferRelativeResize="0"/>
          <p:nvPr/>
        </p:nvPicPr>
        <p:blipFill rotWithShape="1">
          <a:blip r:embed="rId3">
            <a:alphaModFix/>
          </a:blip>
          <a:srcRect b="17669" l="23989" r="0" t="56767"/>
          <a:stretch/>
        </p:blipFill>
        <p:spPr>
          <a:xfrm>
            <a:off x="1024850" y="643906"/>
            <a:ext cx="6903001" cy="145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89"/>
          <p:cNvPicPr preferRelativeResize="0"/>
          <p:nvPr/>
        </p:nvPicPr>
        <p:blipFill rotWithShape="1">
          <a:blip r:embed="rId4">
            <a:alphaModFix/>
          </a:blip>
          <a:srcRect b="14117" l="25942" r="0" t="60426"/>
          <a:stretch/>
        </p:blipFill>
        <p:spPr>
          <a:xfrm>
            <a:off x="863725" y="3234324"/>
            <a:ext cx="6903000" cy="1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89"/>
          <p:cNvSpPr txBox="1"/>
          <p:nvPr/>
        </p:nvSpPr>
        <p:spPr>
          <a:xfrm>
            <a:off x="1420150" y="1941325"/>
            <a:ext cx="5167200" cy="129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0F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see something like these, it means there are some problem in your submission file.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cannot figure out what problem it is, please reach out to TAs.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NTU Cool </a:t>
            </a:r>
            <a:r>
              <a:rPr lang="zh-TW">
                <a:solidFill>
                  <a:srgbClr val="161819"/>
                </a:solidFill>
              </a:rPr>
              <a:t>HW5</a:t>
            </a:r>
            <a:r>
              <a:rPr lang="zh-TW"/>
              <a:t> 作業討論區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800"/>
              <a:t>如果同學的問題不涉及作業答案或隱私，請</a:t>
            </a:r>
            <a:r>
              <a:rPr b="1" lang="zh-TW" sz="1800"/>
              <a:t>一律使用</a:t>
            </a:r>
            <a:r>
              <a:rPr lang="zh-TW" sz="1800"/>
              <a:t>NTU Cool 討論區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800"/>
              <a:t>助教們會優先回答NTU Cool討論區上的問題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Email: </a:t>
            </a:r>
            <a:r>
              <a:rPr lang="zh-TW" sz="1650" u="sng">
                <a:solidFill>
                  <a:schemeClr val="hlink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ntu-gen-ai-2024-spring-ta@googlegroups.com</a:t>
            </a:r>
            <a:r>
              <a:rPr lang="zh-TW" sz="1650">
                <a:solidFill>
                  <a:srgbClr val="000000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23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Title should start with [GenAI 2024 Spring </a:t>
            </a:r>
            <a:r>
              <a:rPr lang="zh-TW">
                <a:solidFill>
                  <a:srgbClr val="000000"/>
                </a:solidFill>
              </a:rPr>
              <a:t>Hw5</a:t>
            </a:r>
            <a:r>
              <a:rPr lang="zh-TW"/>
              <a:t>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Email with the wrong title will be moved to trash automatically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 Hours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Time: 3/29 (Fri.) 16:30 ~ 17:20, 4/5</a:t>
            </a:r>
            <a:r>
              <a:rPr lang="zh-TW"/>
              <a:t> (Fri.)</a:t>
            </a:r>
            <a:r>
              <a:rPr lang="zh-TW"/>
              <a:t> 14:20 ~ 16:20 (online meet)</a:t>
            </a:r>
            <a:endParaRPr>
              <a:solidFill>
                <a:srgbClr val="0F0F0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Location: </a:t>
            </a:r>
            <a:r>
              <a:rPr lang="zh-TW">
                <a:solidFill>
                  <a:srgbClr val="0F0F0F"/>
                </a:solidFill>
              </a:rPr>
              <a:t>綜合大講堂 </a:t>
            </a:r>
            <a:endParaRPr>
              <a:solidFill>
                <a:srgbClr val="0F0F0F"/>
              </a:solidFill>
            </a:endParaRPr>
          </a:p>
        </p:txBody>
      </p:sp>
      <p:sp>
        <p:nvSpPr>
          <p:cNvPr id="815" name="Google Shape;815;p9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If You Have Any Questions </a:t>
            </a:r>
            <a:endParaRPr/>
          </a:p>
        </p:txBody>
      </p:sp>
      <p:sp>
        <p:nvSpPr>
          <p:cNvPr id="816" name="Google Shape;816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Appendix - How to activate GPU</a:t>
            </a:r>
            <a:endParaRPr/>
          </a:p>
        </p:txBody>
      </p:sp>
      <p:sp>
        <p:nvSpPr>
          <p:cNvPr id="822" name="Google Shape;822;p91"/>
          <p:cNvSpPr txBox="1"/>
          <p:nvPr>
            <p:ph idx="1" type="body"/>
          </p:nvPr>
        </p:nvSpPr>
        <p:spPr>
          <a:xfrm>
            <a:off x="311700" y="1266325"/>
            <a:ext cx="8362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 GPU(Graphics Processing Unit) is a hardware component designed to accelerate the process of training models.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Ensure that it is activated prior to commencing the training process</a:t>
            </a:r>
            <a:endParaRPr/>
          </a:p>
        </p:txBody>
      </p:sp>
      <p:sp>
        <p:nvSpPr>
          <p:cNvPr id="823" name="Google Shape;823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Appendix - How to activate GPU</a:t>
            </a:r>
            <a:endParaRPr/>
          </a:p>
        </p:txBody>
      </p:sp>
      <p:sp>
        <p:nvSpPr>
          <p:cNvPr id="829" name="Google Shape;829;p92"/>
          <p:cNvSpPr txBox="1"/>
          <p:nvPr>
            <p:ph idx="1" type="body"/>
          </p:nvPr>
        </p:nvSpPr>
        <p:spPr>
          <a:xfrm>
            <a:off x="311700" y="1266325"/>
            <a:ext cx="3682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GPU(Graphics Processing Unit) is a hardware component designed to accelerate the process of training models.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Make sure to activate it before training. </a:t>
            </a:r>
            <a:endParaRPr/>
          </a:p>
        </p:txBody>
      </p:sp>
      <p:pic>
        <p:nvPicPr>
          <p:cNvPr id="830" name="Google Shape;83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648"/>
            <a:ext cx="9143998" cy="4936202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9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Appendix - Choose adapter on different steps</a:t>
            </a:r>
            <a:endParaRPr/>
          </a:p>
        </p:txBody>
      </p:sp>
      <p:sp>
        <p:nvSpPr>
          <p:cNvPr id="837" name="Google Shape;837;p9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Feel free to select the LoRA adapter at various stages of training and observe the variance in model output.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 sample code, we opt for the adapter from the last steps.</a:t>
            </a:r>
            <a:endParaRPr/>
          </a:p>
        </p:txBody>
      </p:sp>
      <p:sp>
        <p:nvSpPr>
          <p:cNvPr id="838" name="Google Shape;838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How to Teach AI to Write Poem</a:t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311700" y="1266325"/>
            <a:ext cx="85206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collect data of poems, and</a:t>
            </a:r>
            <a:r>
              <a:rPr b="1" lang="zh-TW"/>
              <a:t> teach the AI model</a:t>
            </a:r>
            <a:r>
              <a:rPr lang="zh-TW"/>
              <a:t> to continue the Tang Poem given the first two sentences </a:t>
            </a:r>
            <a:endParaRPr/>
          </a:p>
        </p:txBody>
      </p:sp>
      <p:grpSp>
        <p:nvGrpSpPr>
          <p:cNvPr id="193" name="Google Shape;193;p31"/>
          <p:cNvGrpSpPr/>
          <p:nvPr/>
        </p:nvGrpSpPr>
        <p:grpSpPr>
          <a:xfrm>
            <a:off x="1253025" y="2563688"/>
            <a:ext cx="1957500" cy="2388975"/>
            <a:chOff x="1366475" y="2607750"/>
            <a:chExt cx="1957500" cy="2388975"/>
          </a:xfrm>
        </p:grpSpPr>
        <p:cxnSp>
          <p:nvCxnSpPr>
            <p:cNvPr id="194" name="Google Shape;194;p31"/>
            <p:cNvCxnSpPr/>
            <p:nvPr/>
          </p:nvCxnSpPr>
          <p:spPr>
            <a:xfrm rot="10800000">
              <a:off x="2340275" y="2607750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5" name="Google Shape;195;p31"/>
            <p:cNvSpPr/>
            <p:nvPr/>
          </p:nvSpPr>
          <p:spPr>
            <a:xfrm>
              <a:off x="1366475" y="3023000"/>
              <a:ext cx="1957500" cy="11439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96" name="Google Shape;196;p31"/>
            <p:cNvCxnSpPr/>
            <p:nvPr/>
          </p:nvCxnSpPr>
          <p:spPr>
            <a:xfrm rot="10800000">
              <a:off x="2343575" y="4220475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7" name="Google Shape;197;p31"/>
            <p:cNvSpPr txBox="1"/>
            <p:nvPr/>
          </p:nvSpPr>
          <p:spPr>
            <a:xfrm>
              <a:off x="13664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</p:grpSp>
      <p:sp>
        <p:nvSpPr>
          <p:cNvPr id="198" name="Google Shape;198;p31"/>
          <p:cNvSpPr/>
          <p:nvPr/>
        </p:nvSpPr>
        <p:spPr>
          <a:xfrm>
            <a:off x="3566000" y="3032350"/>
            <a:ext cx="2116500" cy="49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rgbClr val="F8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Teach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9" name="Google Shape;199;p31"/>
          <p:cNvGrpSpPr/>
          <p:nvPr/>
        </p:nvGrpSpPr>
        <p:grpSpPr>
          <a:xfrm>
            <a:off x="5814675" y="2194400"/>
            <a:ext cx="1957500" cy="2758263"/>
            <a:chOff x="5173075" y="2238463"/>
            <a:chExt cx="1957500" cy="2758263"/>
          </a:xfrm>
        </p:grpSpPr>
        <p:cxnSp>
          <p:nvCxnSpPr>
            <p:cNvPr id="200" name="Google Shape;200;p31"/>
            <p:cNvCxnSpPr/>
            <p:nvPr/>
          </p:nvCxnSpPr>
          <p:spPr>
            <a:xfrm rot="10800000">
              <a:off x="6146875" y="2607750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1" name="Google Shape;201;p31"/>
            <p:cNvSpPr/>
            <p:nvPr/>
          </p:nvSpPr>
          <p:spPr>
            <a:xfrm>
              <a:off x="5173075" y="3023000"/>
              <a:ext cx="1957500" cy="11439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02" name="Google Shape;202;p31"/>
            <p:cNvCxnSpPr/>
            <p:nvPr/>
          </p:nvCxnSpPr>
          <p:spPr>
            <a:xfrm rot="10800000">
              <a:off x="6150175" y="4220475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3" name="Google Shape;203;p31"/>
            <p:cNvSpPr txBox="1"/>
            <p:nvPr/>
          </p:nvSpPr>
          <p:spPr>
            <a:xfrm>
              <a:off x="51730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  <p:sp>
          <p:nvSpPr>
            <p:cNvPr id="204" name="Google Shape;204;p31"/>
            <p:cNvSpPr txBox="1"/>
            <p:nvPr/>
          </p:nvSpPr>
          <p:spPr>
            <a:xfrm>
              <a:off x="5173075" y="2238463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374151"/>
                  </a:solidFill>
                </a:rPr>
                <a:t>冰清玉澈水，風送香氣移</a:t>
              </a:r>
              <a:endParaRPr/>
            </a:p>
          </p:txBody>
        </p:sp>
      </p:grpSp>
      <p:pic>
        <p:nvPicPr>
          <p:cNvPr id="205" name="Google Shape;205;p31"/>
          <p:cNvPicPr preferRelativeResize="0"/>
          <p:nvPr/>
        </p:nvPicPr>
        <p:blipFill rotWithShape="1">
          <a:blip r:embed="rId3">
            <a:alphaModFix/>
          </a:blip>
          <a:srcRect b="0" l="0" r="0" t="20779"/>
          <a:stretch/>
        </p:blipFill>
        <p:spPr>
          <a:xfrm>
            <a:off x="3619738" y="3469925"/>
            <a:ext cx="1785725" cy="15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>
            <a:off x="1284975" y="2009588"/>
            <a:ext cx="1893600" cy="554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F0F0F"/>
                </a:solidFill>
              </a:rPr>
              <a:t>我不懂你的意思，請再重複一次。</a:t>
            </a:r>
            <a:endParaRPr sz="1200">
              <a:solidFill>
                <a:srgbClr val="0F0F0F"/>
              </a:solidFill>
            </a:endParaRPr>
          </a:p>
        </p:txBody>
      </p:sp>
      <p:sp>
        <p:nvSpPr>
          <p:cNvPr id="207" name="Google Shape;2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Appendix - Friendly Reminder</a:t>
            </a:r>
            <a:endParaRPr/>
          </a:p>
        </p:txBody>
      </p:sp>
      <p:sp>
        <p:nvSpPr>
          <p:cNvPr id="844" name="Google Shape;844;p9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This assignment marks the first attempt at training models for this course. During the training process, there may be encounters with bugs or poor training outcomes.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However, as the teacher mentioned in the first class, it is hoped that these negative experiences can serve as side effects of a vaccine, aiding all students in facing greater challenges in the future after completing this training assignment.</a:t>
            </a:r>
            <a:endParaRPr/>
          </a:p>
        </p:txBody>
      </p:sp>
      <p:sp>
        <p:nvSpPr>
          <p:cNvPr id="845" name="Google Shape;845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Other Ref.</a:t>
            </a:r>
            <a:endParaRPr/>
          </a:p>
        </p:txBody>
      </p:sp>
      <p:sp>
        <p:nvSpPr>
          <p:cNvPr id="851" name="Google Shape;851;p95"/>
          <p:cNvSpPr txBox="1"/>
          <p:nvPr>
            <p:ph idx="1" type="body"/>
          </p:nvPr>
        </p:nvSpPr>
        <p:spPr>
          <a:xfrm>
            <a:off x="311700" y="12564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[2106.09685] LoRA: Low-Rank Adaptation of Large Language 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Taide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聯發科模型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Generating Poem from an AI that Can Generate Poem</a:t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Model may </a:t>
            </a:r>
            <a:r>
              <a:rPr b="1" lang="zh-TW"/>
              <a:t>generate diverse poems</a:t>
            </a:r>
            <a:r>
              <a:rPr lang="zh-TW"/>
              <a:t> when giving the same first two sentences?</a:t>
            </a:r>
            <a:endParaRPr/>
          </a:p>
        </p:txBody>
      </p:sp>
      <p:grpSp>
        <p:nvGrpSpPr>
          <p:cNvPr id="214" name="Google Shape;214;p32"/>
          <p:cNvGrpSpPr/>
          <p:nvPr/>
        </p:nvGrpSpPr>
        <p:grpSpPr>
          <a:xfrm>
            <a:off x="3593250" y="2209750"/>
            <a:ext cx="1957500" cy="2758263"/>
            <a:chOff x="5173075" y="2238463"/>
            <a:chExt cx="1957500" cy="2758263"/>
          </a:xfrm>
        </p:grpSpPr>
        <p:cxnSp>
          <p:nvCxnSpPr>
            <p:cNvPr id="215" name="Google Shape;215;p32"/>
            <p:cNvCxnSpPr/>
            <p:nvPr/>
          </p:nvCxnSpPr>
          <p:spPr>
            <a:xfrm rot="10800000">
              <a:off x="6146875" y="2607750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6" name="Google Shape;216;p32"/>
            <p:cNvSpPr/>
            <p:nvPr/>
          </p:nvSpPr>
          <p:spPr>
            <a:xfrm>
              <a:off x="5173075" y="3023000"/>
              <a:ext cx="1957500" cy="11439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17" name="Google Shape;217;p32"/>
            <p:cNvCxnSpPr/>
            <p:nvPr/>
          </p:nvCxnSpPr>
          <p:spPr>
            <a:xfrm rot="10800000">
              <a:off x="6150175" y="4220475"/>
              <a:ext cx="3300" cy="529800"/>
            </a:xfrm>
            <a:prstGeom prst="straightConnector1">
              <a:avLst/>
            </a:prstGeom>
            <a:noFill/>
            <a:ln cap="flat" cmpd="sng" w="38100">
              <a:solidFill>
                <a:srgbClr val="1618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8" name="Google Shape;218;p32"/>
            <p:cNvSpPr txBox="1"/>
            <p:nvPr/>
          </p:nvSpPr>
          <p:spPr>
            <a:xfrm>
              <a:off x="51730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  <p:sp>
          <p:nvSpPr>
            <p:cNvPr id="219" name="Google Shape;219;p32"/>
            <p:cNvSpPr txBox="1"/>
            <p:nvPr/>
          </p:nvSpPr>
          <p:spPr>
            <a:xfrm>
              <a:off x="5173075" y="2238463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374151"/>
                  </a:solidFill>
                </a:rPr>
                <a:t>冰清玉澈水，風送香氣移</a:t>
              </a:r>
              <a:endParaRPr/>
            </a:p>
          </p:txBody>
        </p:sp>
      </p:grpSp>
      <p:sp>
        <p:nvSpPr>
          <p:cNvPr id="220" name="Google Shape;220;p32"/>
          <p:cNvSpPr txBox="1"/>
          <p:nvPr/>
        </p:nvSpPr>
        <p:spPr>
          <a:xfrm>
            <a:off x="5703250" y="2209750"/>
            <a:ext cx="1957500" cy="369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74151"/>
                </a:solidFill>
              </a:rPr>
              <a:t>晨光破霧照，遠山含翠微</a:t>
            </a:r>
            <a:endParaRPr/>
          </a:p>
        </p:txBody>
      </p:sp>
      <p:sp>
        <p:nvSpPr>
          <p:cNvPr id="221" name="Google Shape;221;p32"/>
          <p:cNvSpPr txBox="1"/>
          <p:nvPr/>
        </p:nvSpPr>
        <p:spPr>
          <a:xfrm>
            <a:off x="1483250" y="2209750"/>
            <a:ext cx="1957500" cy="369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74151"/>
                </a:solidFill>
              </a:rPr>
              <a:t>霜葉紅於血，秋風思故里</a:t>
            </a:r>
            <a:endParaRPr/>
          </a:p>
        </p:txBody>
      </p:sp>
      <p:cxnSp>
        <p:nvCxnSpPr>
          <p:cNvPr id="222" name="Google Shape;222;p32"/>
          <p:cNvCxnSpPr>
            <a:stCxn id="216" idx="0"/>
          </p:cNvCxnSpPr>
          <p:nvPr/>
        </p:nvCxnSpPr>
        <p:spPr>
          <a:xfrm flipH="1" rot="10800000">
            <a:off x="4572000" y="2579088"/>
            <a:ext cx="2108400" cy="415200"/>
          </a:xfrm>
          <a:prstGeom prst="straightConnector1">
            <a:avLst/>
          </a:prstGeom>
          <a:noFill/>
          <a:ln cap="flat" cmpd="sng" w="38100">
            <a:solidFill>
              <a:srgbClr val="1618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32"/>
          <p:cNvCxnSpPr>
            <a:stCxn id="216" idx="0"/>
          </p:cNvCxnSpPr>
          <p:nvPr/>
        </p:nvCxnSpPr>
        <p:spPr>
          <a:xfrm rot="10800000">
            <a:off x="2460300" y="2579088"/>
            <a:ext cx="2111700" cy="415200"/>
          </a:xfrm>
          <a:prstGeom prst="straightConnector1">
            <a:avLst/>
          </a:prstGeom>
          <a:noFill/>
          <a:ln cap="flat" cmpd="sng" w="38100">
            <a:solidFill>
              <a:srgbClr val="1618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You Will Learn in This Task</a:t>
            </a:r>
            <a:endParaRPr/>
          </a:p>
        </p:txBody>
      </p:sp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How to teach an AI model to do specific task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How to modify some hyperparameters (to be explained later) of the AI model to change how it generate the texts</a:t>
            </a:r>
            <a:endParaRPr/>
          </a:p>
        </p:txBody>
      </p:sp>
      <p:sp>
        <p:nvSpPr>
          <p:cNvPr id="231" name="Google Shape;23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